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9" r:id="rId3"/>
    <p:sldId id="258" r:id="rId4"/>
    <p:sldId id="257" r:id="rId5"/>
    <p:sldId id="260" r:id="rId6"/>
    <p:sldId id="261" r:id="rId7"/>
    <p:sldId id="262" r:id="rId8"/>
    <p:sldId id="263" r:id="rId9"/>
    <p:sldId id="264" r:id="rId10"/>
    <p:sldId id="265" r:id="rId11"/>
  </p:sldIdLst>
  <p:sldSz cx="18288000" cy="10287000"/>
  <p:notesSz cx="6858000" cy="9144000"/>
  <p:embeddedFontLst>
    <p:embeddedFont>
      <p:font typeface="Montserrat" panose="00000500000000000000" pitchFamily="2" charset="0"/>
      <p:regular r:id="rId12"/>
    </p:embeddedFont>
    <p:embeddedFont>
      <p:font typeface="Montserrat Bold" panose="00000800000000000000" charset="0"/>
      <p:regular r:id="rId13"/>
    </p:embeddedFont>
    <p:embeddedFont>
      <p:font typeface="Montserrat Medium" panose="00000600000000000000" pitchFamily="2" charset="0"/>
      <p:regular r:id="rId14"/>
    </p:embeddedFont>
    <p:embeddedFont>
      <p:font typeface="Montserrat Medium Italics" panose="020B0604020202020204" charset="0"/>
      <p:regular r:id="rId15"/>
    </p:embeddedFont>
    <p:embeddedFont>
      <p:font typeface="Open Sans" panose="020B0606030504020204" pitchFamily="34" charset="0"/>
      <p:regular r:id="rId16"/>
    </p:embeddedFont>
    <p:embeddedFont>
      <p:font typeface="Open Sans Bold" panose="020B0806030504020204" charset="0"/>
      <p:regular r:id="rId17"/>
    </p:embeddedFont>
    <p:embeddedFont>
      <p:font typeface="Open Sans Bold Italics" panose="020B0604020202020204" charset="0"/>
      <p:regular r:id="rId18"/>
    </p:embeddedFont>
    <p:embeddedFont>
      <p:font typeface="Open Sans Italics" panose="020B0604020202020204" charset="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p:scale>
          <a:sx n="42" d="100"/>
          <a:sy n="42" d="100"/>
        </p:scale>
        <p:origin x="948" y="6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theme" Target="theme/theme1.xml"/></Relationships>
</file>

<file path=ppt/media/image1.jpeg>
</file>

<file path=ppt/media/image10.png>
</file>

<file path=ppt/media/image11.png>
</file>

<file path=ppt/media/image12.png>
</file>

<file path=ppt/media/image2.jpeg>
</file>

<file path=ppt/media/image3.jpg>
</file>

<file path=ppt/media/image4.png>
</file>

<file path=ppt/media/image5.jpeg>
</file>

<file path=ppt/media/image6.jpeg>
</file>

<file path=ppt/media/image7.png>
</file>

<file path=ppt/media/image8.sv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10/7/2024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10/7/2024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‹N°›</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9.jpeg"/></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485166" y="6955061"/>
            <a:ext cx="6663878" cy="6663878"/>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 cap="sq">
              <a:gradFill>
                <a:gsLst>
                  <a:gs pos="0">
                    <a:srgbClr val="1119C2">
                      <a:alpha val="100000"/>
                    </a:srgbClr>
                  </a:gs>
                  <a:gs pos="100000">
                    <a:srgbClr val="2932FF">
                      <a:alpha val="100000"/>
                    </a:srgbClr>
                  </a:gs>
                </a:gsLst>
                <a:lin ang="0"/>
              </a:gradFill>
              <a:prstDash val="solid"/>
              <a:miter/>
            </a:ln>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2774240" y="-3891704"/>
            <a:ext cx="12148871" cy="12148871"/>
            <a:chOff x="0" y="0"/>
            <a:chExt cx="16198495" cy="16198495"/>
          </a:xfrm>
        </p:grpSpPr>
        <p:grpSp>
          <p:nvGrpSpPr>
            <p:cNvPr id="6" name="Group 6"/>
            <p:cNvGrpSpPr/>
            <p:nvPr/>
          </p:nvGrpSpPr>
          <p:grpSpPr>
            <a:xfrm>
              <a:off x="0" y="0"/>
              <a:ext cx="16198495" cy="16198495"/>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21000"/>
                    </a:srgbClr>
                  </a:gs>
                  <a:gs pos="100000">
                    <a:srgbClr val="2932FF">
                      <a:alpha val="21000"/>
                    </a:srgbClr>
                  </a:gs>
                </a:gsLst>
                <a:lin ang="0"/>
              </a:gradFill>
            </p:spPr>
          </p:sp>
          <p:sp>
            <p:nvSpPr>
              <p:cNvPr id="8" name="TextBox 8"/>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656236" y="656236"/>
              <a:ext cx="14886024" cy="14886024"/>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65000"/>
                    </a:srgbClr>
                  </a:gs>
                  <a:gs pos="100000">
                    <a:srgbClr val="2932FF">
                      <a:alpha val="65000"/>
                    </a:srgbClr>
                  </a:gs>
                </a:gsLst>
                <a:lin ang="0"/>
              </a:gradFill>
            </p:spPr>
          </p:sp>
          <p:sp>
            <p:nvSpPr>
              <p:cNvPr id="11" name="TextBox 11"/>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2" name="Group 12"/>
            <p:cNvGrpSpPr/>
            <p:nvPr/>
          </p:nvGrpSpPr>
          <p:grpSpPr>
            <a:xfrm>
              <a:off x="1589197" y="1589197"/>
              <a:ext cx="13020101" cy="13020101"/>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57000"/>
                    </a:srgbClr>
                  </a:gs>
                  <a:gs pos="100000">
                    <a:srgbClr val="2932FF">
                      <a:alpha val="57000"/>
                    </a:srgbClr>
                  </a:gs>
                </a:gsLst>
                <a:lin ang="0"/>
              </a:gradFill>
            </p:spPr>
          </p:sp>
          <p:sp>
            <p:nvSpPr>
              <p:cNvPr id="14" name="TextBox 1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5" name="Group 15"/>
            <p:cNvGrpSpPr/>
            <p:nvPr/>
          </p:nvGrpSpPr>
          <p:grpSpPr>
            <a:xfrm>
              <a:off x="2482626" y="2482626"/>
              <a:ext cx="11233242" cy="11233242"/>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100000"/>
                    </a:srgbClr>
                  </a:gs>
                  <a:gs pos="100000">
                    <a:srgbClr val="2932FF">
                      <a:alpha val="100000"/>
                    </a:srgbClr>
                  </a:gs>
                </a:gsLst>
                <a:lin ang="0"/>
              </a:gradFill>
            </p:spPr>
          </p:sp>
          <p:sp>
            <p:nvSpPr>
              <p:cNvPr id="17" name="TextBox 1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grpSp>
        <p:nvGrpSpPr>
          <p:cNvPr id="18" name="Group 18"/>
          <p:cNvGrpSpPr/>
          <p:nvPr/>
        </p:nvGrpSpPr>
        <p:grpSpPr>
          <a:xfrm>
            <a:off x="-413246" y="-1677475"/>
            <a:ext cx="7426882" cy="7426882"/>
            <a:chOff x="0" y="0"/>
            <a:chExt cx="812800" cy="812800"/>
          </a:xfrm>
        </p:grpSpPr>
        <p:sp>
          <p:nvSpPr>
            <p:cNvPr id="19" name="Freeform 1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l="-25046" r="-25046"/>
              </a:stretch>
            </a:blipFill>
          </p:spPr>
        </p:sp>
      </p:grpSp>
      <p:grpSp>
        <p:nvGrpSpPr>
          <p:cNvPr id="20" name="Group 20"/>
          <p:cNvGrpSpPr/>
          <p:nvPr/>
        </p:nvGrpSpPr>
        <p:grpSpPr>
          <a:xfrm>
            <a:off x="10097270" y="1403596"/>
            <a:ext cx="1141032" cy="471175"/>
            <a:chOff x="0" y="0"/>
            <a:chExt cx="1521375" cy="628233"/>
          </a:xfrm>
        </p:grpSpPr>
        <p:grpSp>
          <p:nvGrpSpPr>
            <p:cNvPr id="21" name="Group 21"/>
            <p:cNvGrpSpPr/>
            <p:nvPr/>
          </p:nvGrpSpPr>
          <p:grpSpPr>
            <a:xfrm>
              <a:off x="0" y="0"/>
              <a:ext cx="628233" cy="628233"/>
              <a:chOff x="0" y="0"/>
              <a:chExt cx="812800" cy="812800"/>
            </a:xfrm>
          </p:grpSpPr>
          <p:sp>
            <p:nvSpPr>
              <p:cNvPr id="22" name="Freeform 2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15000"/>
                    </a:srgbClr>
                  </a:gs>
                  <a:gs pos="100000">
                    <a:srgbClr val="2932FF">
                      <a:alpha val="15000"/>
                    </a:srgbClr>
                  </a:gs>
                </a:gsLst>
                <a:lin ang="0"/>
              </a:gradFill>
            </p:spPr>
          </p:sp>
          <p:sp>
            <p:nvSpPr>
              <p:cNvPr id="23" name="TextBox 23"/>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24" name="Group 24"/>
            <p:cNvGrpSpPr/>
            <p:nvPr/>
          </p:nvGrpSpPr>
          <p:grpSpPr>
            <a:xfrm>
              <a:off x="297714" y="0"/>
              <a:ext cx="628233" cy="628233"/>
              <a:chOff x="0" y="0"/>
              <a:chExt cx="812800" cy="812800"/>
            </a:xfrm>
          </p:grpSpPr>
          <p:sp>
            <p:nvSpPr>
              <p:cNvPr id="25" name="Freeform 2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50000"/>
                    </a:srgbClr>
                  </a:gs>
                  <a:gs pos="100000">
                    <a:srgbClr val="2932FF">
                      <a:alpha val="50000"/>
                    </a:srgbClr>
                  </a:gs>
                </a:gsLst>
                <a:lin ang="0"/>
              </a:gradFill>
            </p:spPr>
          </p:sp>
          <p:sp>
            <p:nvSpPr>
              <p:cNvPr id="26" name="TextBox 26"/>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27" name="Group 27"/>
            <p:cNvGrpSpPr/>
            <p:nvPr/>
          </p:nvGrpSpPr>
          <p:grpSpPr>
            <a:xfrm>
              <a:off x="595428" y="0"/>
              <a:ext cx="628233" cy="628233"/>
              <a:chOff x="0" y="0"/>
              <a:chExt cx="812800" cy="812800"/>
            </a:xfrm>
          </p:grpSpPr>
          <p:sp>
            <p:nvSpPr>
              <p:cNvPr id="28" name="Freeform 2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75000"/>
                    </a:srgbClr>
                  </a:gs>
                  <a:gs pos="100000">
                    <a:srgbClr val="2932FF">
                      <a:alpha val="75000"/>
                    </a:srgbClr>
                  </a:gs>
                </a:gsLst>
                <a:lin ang="0"/>
              </a:gradFill>
            </p:spPr>
          </p:sp>
          <p:sp>
            <p:nvSpPr>
              <p:cNvPr id="29" name="TextBox 29"/>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30" name="Group 30"/>
            <p:cNvGrpSpPr/>
            <p:nvPr/>
          </p:nvGrpSpPr>
          <p:grpSpPr>
            <a:xfrm>
              <a:off x="893143" y="0"/>
              <a:ext cx="628233" cy="628233"/>
              <a:chOff x="0" y="0"/>
              <a:chExt cx="812800" cy="812800"/>
            </a:xfrm>
          </p:grpSpPr>
          <p:sp>
            <p:nvSpPr>
              <p:cNvPr id="31" name="Freeform 3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100000"/>
                    </a:srgbClr>
                  </a:gs>
                  <a:gs pos="100000">
                    <a:srgbClr val="2932FF">
                      <a:alpha val="100000"/>
                    </a:srgbClr>
                  </a:gs>
                </a:gsLst>
                <a:lin ang="0"/>
              </a:gradFill>
            </p:spPr>
          </p:sp>
          <p:sp>
            <p:nvSpPr>
              <p:cNvPr id="32" name="TextBox 32"/>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grpSp>
        <p:nvGrpSpPr>
          <p:cNvPr id="33" name="Group 33"/>
          <p:cNvGrpSpPr/>
          <p:nvPr/>
        </p:nvGrpSpPr>
        <p:grpSpPr>
          <a:xfrm>
            <a:off x="4078584" y="8831583"/>
            <a:ext cx="916071" cy="916071"/>
            <a:chOff x="0" y="0"/>
            <a:chExt cx="812800" cy="812800"/>
          </a:xfrm>
        </p:grpSpPr>
        <p:sp>
          <p:nvSpPr>
            <p:cNvPr id="34" name="Freeform 3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100000"/>
                  </a:srgbClr>
                </a:gs>
                <a:gs pos="100000">
                  <a:srgbClr val="2932FF">
                    <a:alpha val="100000"/>
                  </a:srgbClr>
                </a:gs>
              </a:gsLst>
              <a:lin ang="0"/>
            </a:gradFill>
          </p:spPr>
        </p:sp>
        <p:sp>
          <p:nvSpPr>
            <p:cNvPr id="35" name="TextBox 35"/>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36" name="Group 36"/>
          <p:cNvGrpSpPr/>
          <p:nvPr/>
        </p:nvGrpSpPr>
        <p:grpSpPr>
          <a:xfrm>
            <a:off x="6304687" y="7691073"/>
            <a:ext cx="5024836" cy="5024836"/>
            <a:chOff x="0" y="0"/>
            <a:chExt cx="812800" cy="812800"/>
          </a:xfrm>
        </p:grpSpPr>
        <p:sp>
          <p:nvSpPr>
            <p:cNvPr id="37" name="Freeform 3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3"/>
              <a:stretch>
                <a:fillRect l="-25046" r="-25046"/>
              </a:stretch>
            </a:blipFill>
          </p:spPr>
        </p:sp>
      </p:grpSp>
      <p:grpSp>
        <p:nvGrpSpPr>
          <p:cNvPr id="38" name="Group 38"/>
          <p:cNvGrpSpPr/>
          <p:nvPr/>
        </p:nvGrpSpPr>
        <p:grpSpPr>
          <a:xfrm>
            <a:off x="8516318" y="5880946"/>
            <a:ext cx="601574" cy="601574"/>
            <a:chOff x="0" y="0"/>
            <a:chExt cx="812800" cy="812800"/>
          </a:xfrm>
        </p:grpSpPr>
        <p:sp>
          <p:nvSpPr>
            <p:cNvPr id="39" name="Freeform 3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100000"/>
                  </a:srgbClr>
                </a:gs>
                <a:gs pos="100000">
                  <a:srgbClr val="2932FF">
                    <a:alpha val="100000"/>
                  </a:srgbClr>
                </a:gs>
              </a:gsLst>
              <a:lin ang="0"/>
            </a:gradFill>
          </p:spPr>
        </p:sp>
        <p:sp>
          <p:nvSpPr>
            <p:cNvPr id="40" name="TextBox 40"/>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41" name="Group 41"/>
          <p:cNvGrpSpPr/>
          <p:nvPr/>
        </p:nvGrpSpPr>
        <p:grpSpPr>
          <a:xfrm>
            <a:off x="427126" y="8230010"/>
            <a:ext cx="601574" cy="601574"/>
            <a:chOff x="0" y="0"/>
            <a:chExt cx="812800" cy="812800"/>
          </a:xfrm>
        </p:grpSpPr>
        <p:sp>
          <p:nvSpPr>
            <p:cNvPr id="42" name="Freeform 4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100000"/>
                  </a:srgbClr>
                </a:gs>
                <a:gs pos="100000">
                  <a:srgbClr val="2932FF">
                    <a:alpha val="100000"/>
                  </a:srgbClr>
                </a:gs>
              </a:gsLst>
              <a:lin ang="0"/>
            </a:gradFill>
          </p:spPr>
        </p:sp>
        <p:sp>
          <p:nvSpPr>
            <p:cNvPr id="43" name="TextBox 43"/>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44" name="TextBox 44"/>
          <p:cNvSpPr txBox="1"/>
          <p:nvPr/>
        </p:nvSpPr>
        <p:spPr>
          <a:xfrm>
            <a:off x="10097270" y="2567007"/>
            <a:ext cx="8190730" cy="2438132"/>
          </a:xfrm>
          <a:prstGeom prst="rect">
            <a:avLst/>
          </a:prstGeom>
        </p:spPr>
        <p:txBody>
          <a:bodyPr lIns="0" tIns="0" rIns="0" bIns="0" rtlCol="0" anchor="t">
            <a:spAutoFit/>
          </a:bodyPr>
          <a:lstStyle/>
          <a:p>
            <a:pPr algn="l">
              <a:lnSpc>
                <a:spcPts val="9506"/>
              </a:lnSpc>
            </a:pPr>
            <a:r>
              <a:rPr lang="en-US" sz="8802" b="1">
                <a:solidFill>
                  <a:srgbClr val="171FD0"/>
                </a:solidFill>
                <a:latin typeface="Montserrat Bold"/>
                <a:ea typeface="Montserrat Bold"/>
                <a:cs typeface="Montserrat Bold"/>
                <a:sym typeface="Montserrat Bold"/>
              </a:rPr>
              <a:t>Plateforme étudiant</a:t>
            </a:r>
          </a:p>
        </p:txBody>
      </p:sp>
      <p:grpSp>
        <p:nvGrpSpPr>
          <p:cNvPr id="45" name="Group 45"/>
          <p:cNvGrpSpPr/>
          <p:nvPr/>
        </p:nvGrpSpPr>
        <p:grpSpPr>
          <a:xfrm>
            <a:off x="10667786" y="5880946"/>
            <a:ext cx="3014223" cy="889920"/>
            <a:chOff x="0" y="0"/>
            <a:chExt cx="910748" cy="268890"/>
          </a:xfrm>
        </p:grpSpPr>
        <p:sp>
          <p:nvSpPr>
            <p:cNvPr id="46" name="Freeform 46"/>
            <p:cNvSpPr/>
            <p:nvPr/>
          </p:nvSpPr>
          <p:spPr>
            <a:xfrm>
              <a:off x="0" y="0"/>
              <a:ext cx="910748" cy="268890"/>
            </a:xfrm>
            <a:custGeom>
              <a:avLst/>
              <a:gdLst/>
              <a:ahLst/>
              <a:cxnLst/>
              <a:rect l="l" t="t" r="r" b="b"/>
              <a:pathLst>
                <a:path w="910748" h="268890">
                  <a:moveTo>
                    <a:pt x="0" y="0"/>
                  </a:moveTo>
                  <a:lnTo>
                    <a:pt x="910748" y="0"/>
                  </a:lnTo>
                  <a:lnTo>
                    <a:pt x="910748" y="268890"/>
                  </a:lnTo>
                  <a:lnTo>
                    <a:pt x="0" y="268890"/>
                  </a:lnTo>
                  <a:close/>
                </a:path>
              </a:pathLst>
            </a:custGeom>
            <a:gradFill rotWithShape="1">
              <a:gsLst>
                <a:gs pos="0">
                  <a:srgbClr val="1119C2">
                    <a:alpha val="100000"/>
                  </a:srgbClr>
                </a:gs>
                <a:gs pos="100000">
                  <a:srgbClr val="2932FF">
                    <a:alpha val="100000"/>
                  </a:srgbClr>
                </a:gs>
              </a:gsLst>
              <a:lin ang="0"/>
            </a:gradFill>
          </p:spPr>
        </p:sp>
        <p:sp>
          <p:nvSpPr>
            <p:cNvPr id="47" name="TextBox 47"/>
            <p:cNvSpPr txBox="1"/>
            <p:nvPr/>
          </p:nvSpPr>
          <p:spPr>
            <a:xfrm>
              <a:off x="0" y="-38100"/>
              <a:ext cx="910748" cy="306990"/>
            </a:xfrm>
            <a:prstGeom prst="rect">
              <a:avLst/>
            </a:prstGeom>
          </p:spPr>
          <p:txBody>
            <a:bodyPr lIns="50800" tIns="50800" rIns="50800" bIns="50800" rtlCol="0" anchor="ctr"/>
            <a:lstStyle/>
            <a:p>
              <a:pPr algn="ctr">
                <a:lnSpc>
                  <a:spcPts val="2659"/>
                </a:lnSpc>
              </a:pPr>
              <a:endParaRPr/>
            </a:p>
          </p:txBody>
        </p:sp>
      </p:grpSp>
      <p:sp>
        <p:nvSpPr>
          <p:cNvPr id="48" name="TextBox 48"/>
          <p:cNvSpPr txBox="1"/>
          <p:nvPr/>
        </p:nvSpPr>
        <p:spPr>
          <a:xfrm>
            <a:off x="10667786" y="5935660"/>
            <a:ext cx="3014223" cy="704293"/>
          </a:xfrm>
          <a:prstGeom prst="rect">
            <a:avLst/>
          </a:prstGeom>
        </p:spPr>
        <p:txBody>
          <a:bodyPr lIns="0" tIns="0" rIns="0" bIns="0" rtlCol="0" anchor="t">
            <a:spAutoFit/>
          </a:bodyPr>
          <a:lstStyle/>
          <a:p>
            <a:pPr algn="ctr">
              <a:lnSpc>
                <a:spcPts val="5816"/>
              </a:lnSpc>
            </a:pPr>
            <a:r>
              <a:rPr lang="en-US" sz="4154" b="1">
                <a:solidFill>
                  <a:srgbClr val="FFFFFF"/>
                </a:solidFill>
                <a:latin typeface="Montserrat Bold"/>
                <a:ea typeface="Montserrat Bold"/>
                <a:cs typeface="Montserrat Bold"/>
                <a:sym typeface="Montserrat Bold"/>
              </a:rPr>
              <a:t>2023-2024</a:t>
            </a:r>
          </a:p>
        </p:txBody>
      </p:sp>
      <p:sp>
        <p:nvSpPr>
          <p:cNvPr id="49" name="TextBox 49"/>
          <p:cNvSpPr txBox="1"/>
          <p:nvPr/>
        </p:nvSpPr>
        <p:spPr>
          <a:xfrm>
            <a:off x="11592886" y="1120711"/>
            <a:ext cx="2089123" cy="743217"/>
          </a:xfrm>
          <a:prstGeom prst="rect">
            <a:avLst/>
          </a:prstGeom>
        </p:spPr>
        <p:txBody>
          <a:bodyPr wrap="square" lIns="0" tIns="0" rIns="0" bIns="0" rtlCol="0" anchor="t">
            <a:spAutoFit/>
          </a:bodyPr>
          <a:lstStyle/>
          <a:p>
            <a:pPr algn="ctr">
              <a:lnSpc>
                <a:spcPts val="6212"/>
              </a:lnSpc>
              <a:spcBef>
                <a:spcPct val="0"/>
              </a:spcBef>
            </a:pPr>
            <a:r>
              <a:rPr lang="en-US" sz="4437" i="1" dirty="0">
                <a:solidFill>
                  <a:srgbClr val="171FD0"/>
                </a:solidFill>
                <a:latin typeface="Open Sans Italics"/>
                <a:ea typeface="Open Sans Italics"/>
                <a:cs typeface="Open Sans Italics"/>
                <a:sym typeface="Open Sans Italics"/>
              </a:rPr>
              <a:t>PROJET</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485166" y="6955061"/>
            <a:ext cx="6663878" cy="6663878"/>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 cap="sq">
              <a:gradFill>
                <a:gsLst>
                  <a:gs pos="0">
                    <a:srgbClr val="1119C2">
                      <a:alpha val="100000"/>
                    </a:srgbClr>
                  </a:gs>
                  <a:gs pos="100000">
                    <a:srgbClr val="2932FF">
                      <a:alpha val="100000"/>
                    </a:srgbClr>
                  </a:gs>
                </a:gsLst>
                <a:lin ang="0"/>
              </a:gradFill>
              <a:prstDash val="solid"/>
              <a:miter/>
            </a:ln>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2774240" y="-3891704"/>
            <a:ext cx="12148871" cy="12148871"/>
            <a:chOff x="0" y="0"/>
            <a:chExt cx="16198495" cy="16198495"/>
          </a:xfrm>
        </p:grpSpPr>
        <p:grpSp>
          <p:nvGrpSpPr>
            <p:cNvPr id="6" name="Group 6"/>
            <p:cNvGrpSpPr/>
            <p:nvPr/>
          </p:nvGrpSpPr>
          <p:grpSpPr>
            <a:xfrm>
              <a:off x="0" y="0"/>
              <a:ext cx="16198495" cy="16198495"/>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21000"/>
                    </a:srgbClr>
                  </a:gs>
                  <a:gs pos="100000">
                    <a:srgbClr val="2932FF">
                      <a:alpha val="21000"/>
                    </a:srgbClr>
                  </a:gs>
                </a:gsLst>
                <a:lin ang="0"/>
              </a:gradFill>
            </p:spPr>
          </p:sp>
          <p:sp>
            <p:nvSpPr>
              <p:cNvPr id="8" name="TextBox 8"/>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656236" y="656236"/>
              <a:ext cx="14886024" cy="14886024"/>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65000"/>
                    </a:srgbClr>
                  </a:gs>
                  <a:gs pos="100000">
                    <a:srgbClr val="2932FF">
                      <a:alpha val="65000"/>
                    </a:srgbClr>
                  </a:gs>
                </a:gsLst>
                <a:lin ang="0"/>
              </a:gradFill>
            </p:spPr>
          </p:sp>
          <p:sp>
            <p:nvSpPr>
              <p:cNvPr id="11" name="TextBox 11"/>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2" name="Group 12"/>
            <p:cNvGrpSpPr/>
            <p:nvPr/>
          </p:nvGrpSpPr>
          <p:grpSpPr>
            <a:xfrm>
              <a:off x="1589197" y="1589197"/>
              <a:ext cx="13020101" cy="13020101"/>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57000"/>
                    </a:srgbClr>
                  </a:gs>
                  <a:gs pos="100000">
                    <a:srgbClr val="2932FF">
                      <a:alpha val="57000"/>
                    </a:srgbClr>
                  </a:gs>
                </a:gsLst>
                <a:lin ang="0"/>
              </a:gradFill>
            </p:spPr>
          </p:sp>
          <p:sp>
            <p:nvSpPr>
              <p:cNvPr id="14" name="TextBox 1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5" name="Group 15"/>
            <p:cNvGrpSpPr/>
            <p:nvPr/>
          </p:nvGrpSpPr>
          <p:grpSpPr>
            <a:xfrm>
              <a:off x="2482626" y="2482626"/>
              <a:ext cx="11233242" cy="11233242"/>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100000"/>
                    </a:srgbClr>
                  </a:gs>
                  <a:gs pos="100000">
                    <a:srgbClr val="2932FF">
                      <a:alpha val="100000"/>
                    </a:srgbClr>
                  </a:gs>
                </a:gsLst>
                <a:lin ang="0"/>
              </a:gradFill>
            </p:spPr>
          </p:sp>
          <p:sp>
            <p:nvSpPr>
              <p:cNvPr id="17" name="TextBox 1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grpSp>
        <p:nvGrpSpPr>
          <p:cNvPr id="18" name="Group 18"/>
          <p:cNvGrpSpPr/>
          <p:nvPr/>
        </p:nvGrpSpPr>
        <p:grpSpPr>
          <a:xfrm>
            <a:off x="-413246" y="-1677475"/>
            <a:ext cx="7426882" cy="7426882"/>
            <a:chOff x="0" y="0"/>
            <a:chExt cx="812800" cy="812800"/>
          </a:xfrm>
        </p:grpSpPr>
        <p:sp>
          <p:nvSpPr>
            <p:cNvPr id="19" name="Freeform 1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l="-25046" r="-25046"/>
              </a:stretch>
            </a:blipFill>
          </p:spPr>
        </p:sp>
      </p:grpSp>
      <p:grpSp>
        <p:nvGrpSpPr>
          <p:cNvPr id="20" name="Group 20"/>
          <p:cNvGrpSpPr/>
          <p:nvPr/>
        </p:nvGrpSpPr>
        <p:grpSpPr>
          <a:xfrm>
            <a:off x="10097270" y="1403596"/>
            <a:ext cx="1141032" cy="471175"/>
            <a:chOff x="0" y="0"/>
            <a:chExt cx="1521375" cy="628233"/>
          </a:xfrm>
        </p:grpSpPr>
        <p:grpSp>
          <p:nvGrpSpPr>
            <p:cNvPr id="21" name="Group 21"/>
            <p:cNvGrpSpPr/>
            <p:nvPr/>
          </p:nvGrpSpPr>
          <p:grpSpPr>
            <a:xfrm>
              <a:off x="0" y="0"/>
              <a:ext cx="628233" cy="628233"/>
              <a:chOff x="0" y="0"/>
              <a:chExt cx="812800" cy="812800"/>
            </a:xfrm>
          </p:grpSpPr>
          <p:sp>
            <p:nvSpPr>
              <p:cNvPr id="22" name="Freeform 2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15000"/>
                    </a:srgbClr>
                  </a:gs>
                  <a:gs pos="100000">
                    <a:srgbClr val="2932FF">
                      <a:alpha val="15000"/>
                    </a:srgbClr>
                  </a:gs>
                </a:gsLst>
                <a:lin ang="0"/>
              </a:gradFill>
            </p:spPr>
          </p:sp>
          <p:sp>
            <p:nvSpPr>
              <p:cNvPr id="23" name="TextBox 23"/>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24" name="Group 24"/>
            <p:cNvGrpSpPr/>
            <p:nvPr/>
          </p:nvGrpSpPr>
          <p:grpSpPr>
            <a:xfrm>
              <a:off x="297714" y="0"/>
              <a:ext cx="628233" cy="628233"/>
              <a:chOff x="0" y="0"/>
              <a:chExt cx="812800" cy="812800"/>
            </a:xfrm>
          </p:grpSpPr>
          <p:sp>
            <p:nvSpPr>
              <p:cNvPr id="25" name="Freeform 2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50000"/>
                    </a:srgbClr>
                  </a:gs>
                  <a:gs pos="100000">
                    <a:srgbClr val="2932FF">
                      <a:alpha val="50000"/>
                    </a:srgbClr>
                  </a:gs>
                </a:gsLst>
                <a:lin ang="0"/>
              </a:gradFill>
            </p:spPr>
          </p:sp>
          <p:sp>
            <p:nvSpPr>
              <p:cNvPr id="26" name="TextBox 26"/>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27" name="Group 27"/>
            <p:cNvGrpSpPr/>
            <p:nvPr/>
          </p:nvGrpSpPr>
          <p:grpSpPr>
            <a:xfrm>
              <a:off x="595428" y="0"/>
              <a:ext cx="628233" cy="628233"/>
              <a:chOff x="0" y="0"/>
              <a:chExt cx="812800" cy="812800"/>
            </a:xfrm>
          </p:grpSpPr>
          <p:sp>
            <p:nvSpPr>
              <p:cNvPr id="28" name="Freeform 2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75000"/>
                    </a:srgbClr>
                  </a:gs>
                  <a:gs pos="100000">
                    <a:srgbClr val="2932FF">
                      <a:alpha val="75000"/>
                    </a:srgbClr>
                  </a:gs>
                </a:gsLst>
                <a:lin ang="0"/>
              </a:gradFill>
            </p:spPr>
          </p:sp>
          <p:sp>
            <p:nvSpPr>
              <p:cNvPr id="29" name="TextBox 29"/>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30" name="Group 30"/>
            <p:cNvGrpSpPr/>
            <p:nvPr/>
          </p:nvGrpSpPr>
          <p:grpSpPr>
            <a:xfrm>
              <a:off x="893143" y="0"/>
              <a:ext cx="628233" cy="628233"/>
              <a:chOff x="0" y="0"/>
              <a:chExt cx="812800" cy="812800"/>
            </a:xfrm>
          </p:grpSpPr>
          <p:sp>
            <p:nvSpPr>
              <p:cNvPr id="31" name="Freeform 3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100000"/>
                    </a:srgbClr>
                  </a:gs>
                  <a:gs pos="100000">
                    <a:srgbClr val="2932FF">
                      <a:alpha val="100000"/>
                    </a:srgbClr>
                  </a:gs>
                </a:gsLst>
                <a:lin ang="0"/>
              </a:gradFill>
            </p:spPr>
          </p:sp>
          <p:sp>
            <p:nvSpPr>
              <p:cNvPr id="32" name="TextBox 32"/>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grpSp>
        <p:nvGrpSpPr>
          <p:cNvPr id="33" name="Group 33"/>
          <p:cNvGrpSpPr/>
          <p:nvPr/>
        </p:nvGrpSpPr>
        <p:grpSpPr>
          <a:xfrm>
            <a:off x="4078584" y="8831583"/>
            <a:ext cx="916071" cy="916071"/>
            <a:chOff x="0" y="0"/>
            <a:chExt cx="812800" cy="812800"/>
          </a:xfrm>
        </p:grpSpPr>
        <p:sp>
          <p:nvSpPr>
            <p:cNvPr id="34" name="Freeform 3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100000"/>
                  </a:srgbClr>
                </a:gs>
                <a:gs pos="100000">
                  <a:srgbClr val="2932FF">
                    <a:alpha val="100000"/>
                  </a:srgbClr>
                </a:gs>
              </a:gsLst>
              <a:lin ang="0"/>
            </a:gradFill>
          </p:spPr>
        </p:sp>
        <p:sp>
          <p:nvSpPr>
            <p:cNvPr id="35" name="TextBox 35"/>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36" name="Group 36"/>
          <p:cNvGrpSpPr/>
          <p:nvPr/>
        </p:nvGrpSpPr>
        <p:grpSpPr>
          <a:xfrm>
            <a:off x="6304687" y="7691073"/>
            <a:ext cx="5024836" cy="5024836"/>
            <a:chOff x="0" y="0"/>
            <a:chExt cx="812800" cy="812800"/>
          </a:xfrm>
        </p:grpSpPr>
        <p:sp>
          <p:nvSpPr>
            <p:cNvPr id="37" name="Freeform 3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3"/>
              <a:stretch>
                <a:fillRect l="-25046" r="-25046"/>
              </a:stretch>
            </a:blipFill>
          </p:spPr>
        </p:sp>
      </p:grpSp>
      <p:grpSp>
        <p:nvGrpSpPr>
          <p:cNvPr id="38" name="Group 38"/>
          <p:cNvGrpSpPr/>
          <p:nvPr/>
        </p:nvGrpSpPr>
        <p:grpSpPr>
          <a:xfrm>
            <a:off x="8516318" y="5880946"/>
            <a:ext cx="601574" cy="601574"/>
            <a:chOff x="0" y="0"/>
            <a:chExt cx="812800" cy="812800"/>
          </a:xfrm>
        </p:grpSpPr>
        <p:sp>
          <p:nvSpPr>
            <p:cNvPr id="39" name="Freeform 3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100000"/>
                  </a:srgbClr>
                </a:gs>
                <a:gs pos="100000">
                  <a:srgbClr val="2932FF">
                    <a:alpha val="100000"/>
                  </a:srgbClr>
                </a:gs>
              </a:gsLst>
              <a:lin ang="0"/>
            </a:gradFill>
          </p:spPr>
        </p:sp>
        <p:sp>
          <p:nvSpPr>
            <p:cNvPr id="40" name="TextBox 40"/>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41" name="Group 41"/>
          <p:cNvGrpSpPr/>
          <p:nvPr/>
        </p:nvGrpSpPr>
        <p:grpSpPr>
          <a:xfrm>
            <a:off x="427126" y="8230010"/>
            <a:ext cx="601574" cy="601574"/>
            <a:chOff x="0" y="0"/>
            <a:chExt cx="812800" cy="812800"/>
          </a:xfrm>
        </p:grpSpPr>
        <p:sp>
          <p:nvSpPr>
            <p:cNvPr id="42" name="Freeform 4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100000"/>
                  </a:srgbClr>
                </a:gs>
                <a:gs pos="100000">
                  <a:srgbClr val="2932FF">
                    <a:alpha val="100000"/>
                  </a:srgbClr>
                </a:gs>
              </a:gsLst>
              <a:lin ang="0"/>
            </a:gradFill>
          </p:spPr>
        </p:sp>
        <p:sp>
          <p:nvSpPr>
            <p:cNvPr id="43" name="TextBox 43"/>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44" name="TextBox 44"/>
          <p:cNvSpPr txBox="1"/>
          <p:nvPr/>
        </p:nvSpPr>
        <p:spPr>
          <a:xfrm>
            <a:off x="10097270" y="2547957"/>
            <a:ext cx="7896952" cy="2137810"/>
          </a:xfrm>
          <a:prstGeom prst="rect">
            <a:avLst/>
          </a:prstGeom>
        </p:spPr>
        <p:txBody>
          <a:bodyPr lIns="0" tIns="0" rIns="0" bIns="0" rtlCol="0" anchor="t">
            <a:spAutoFit/>
          </a:bodyPr>
          <a:lstStyle/>
          <a:p>
            <a:pPr algn="l">
              <a:lnSpc>
                <a:spcPts val="8312"/>
              </a:lnSpc>
            </a:pPr>
            <a:r>
              <a:rPr lang="en-US" sz="7696" b="1">
                <a:solidFill>
                  <a:srgbClr val="171FD0"/>
                </a:solidFill>
                <a:latin typeface="Montserrat Bold"/>
                <a:ea typeface="Montserrat Bold"/>
                <a:cs typeface="Montserrat Bold"/>
                <a:sym typeface="Montserrat Bold"/>
              </a:rPr>
              <a:t>Merci pour</a:t>
            </a:r>
          </a:p>
          <a:p>
            <a:pPr algn="l">
              <a:lnSpc>
                <a:spcPts val="8312"/>
              </a:lnSpc>
            </a:pPr>
            <a:r>
              <a:rPr lang="en-US" sz="7696" b="1">
                <a:solidFill>
                  <a:srgbClr val="171FD0"/>
                </a:solidFill>
                <a:latin typeface="Montserrat Bold"/>
                <a:ea typeface="Montserrat Bold"/>
                <a:cs typeface="Montserrat Bold"/>
                <a:sym typeface="Montserrat Bold"/>
              </a:rPr>
              <a:t>votre attention </a:t>
            </a:r>
          </a:p>
        </p:txBody>
      </p:sp>
      <p:grpSp>
        <p:nvGrpSpPr>
          <p:cNvPr id="45" name="Group 45"/>
          <p:cNvGrpSpPr/>
          <p:nvPr/>
        </p:nvGrpSpPr>
        <p:grpSpPr>
          <a:xfrm>
            <a:off x="10132147" y="5143500"/>
            <a:ext cx="3217534" cy="889920"/>
            <a:chOff x="0" y="0"/>
            <a:chExt cx="4290045" cy="1186561"/>
          </a:xfrm>
        </p:grpSpPr>
        <p:grpSp>
          <p:nvGrpSpPr>
            <p:cNvPr id="46" name="Group 46"/>
            <p:cNvGrpSpPr/>
            <p:nvPr/>
          </p:nvGrpSpPr>
          <p:grpSpPr>
            <a:xfrm>
              <a:off x="0" y="0"/>
              <a:ext cx="4290045" cy="1186561"/>
              <a:chOff x="0" y="0"/>
              <a:chExt cx="972178" cy="268890"/>
            </a:xfrm>
          </p:grpSpPr>
          <p:sp>
            <p:nvSpPr>
              <p:cNvPr id="47" name="Freeform 47"/>
              <p:cNvSpPr/>
              <p:nvPr/>
            </p:nvSpPr>
            <p:spPr>
              <a:xfrm>
                <a:off x="0" y="0"/>
                <a:ext cx="972178" cy="268890"/>
              </a:xfrm>
              <a:custGeom>
                <a:avLst/>
                <a:gdLst/>
                <a:ahLst/>
                <a:cxnLst/>
                <a:rect l="l" t="t" r="r" b="b"/>
                <a:pathLst>
                  <a:path w="972178" h="268890">
                    <a:moveTo>
                      <a:pt x="0" y="0"/>
                    </a:moveTo>
                    <a:lnTo>
                      <a:pt x="972178" y="0"/>
                    </a:lnTo>
                    <a:lnTo>
                      <a:pt x="972178" y="268890"/>
                    </a:lnTo>
                    <a:lnTo>
                      <a:pt x="0" y="268890"/>
                    </a:lnTo>
                    <a:close/>
                  </a:path>
                </a:pathLst>
              </a:custGeom>
              <a:gradFill rotWithShape="1">
                <a:gsLst>
                  <a:gs pos="0">
                    <a:srgbClr val="1119C2">
                      <a:alpha val="100000"/>
                    </a:srgbClr>
                  </a:gs>
                  <a:gs pos="100000">
                    <a:srgbClr val="2932FF">
                      <a:alpha val="100000"/>
                    </a:srgbClr>
                  </a:gs>
                </a:gsLst>
                <a:lin ang="0"/>
              </a:gradFill>
            </p:spPr>
          </p:sp>
          <p:sp>
            <p:nvSpPr>
              <p:cNvPr id="48" name="TextBox 48"/>
              <p:cNvSpPr txBox="1"/>
              <p:nvPr/>
            </p:nvSpPr>
            <p:spPr>
              <a:xfrm>
                <a:off x="0" y="-38100"/>
                <a:ext cx="972178" cy="306990"/>
              </a:xfrm>
              <a:prstGeom prst="rect">
                <a:avLst/>
              </a:prstGeom>
            </p:spPr>
            <p:txBody>
              <a:bodyPr lIns="50800" tIns="50800" rIns="50800" bIns="50800" rtlCol="0" anchor="ctr"/>
              <a:lstStyle/>
              <a:p>
                <a:pPr algn="ctr">
                  <a:lnSpc>
                    <a:spcPts val="2659"/>
                  </a:lnSpc>
                </a:pPr>
                <a:endParaRPr/>
              </a:p>
            </p:txBody>
          </p:sp>
        </p:grpSp>
        <p:sp>
          <p:nvSpPr>
            <p:cNvPr id="49" name="TextBox 49"/>
            <p:cNvSpPr txBox="1"/>
            <p:nvPr/>
          </p:nvSpPr>
          <p:spPr>
            <a:xfrm>
              <a:off x="0" y="98352"/>
              <a:ext cx="4290045" cy="913657"/>
            </a:xfrm>
            <a:prstGeom prst="rect">
              <a:avLst/>
            </a:prstGeom>
          </p:spPr>
          <p:txBody>
            <a:bodyPr lIns="0" tIns="0" rIns="0" bIns="0" rtlCol="0" anchor="t">
              <a:spAutoFit/>
            </a:bodyPr>
            <a:lstStyle/>
            <a:p>
              <a:pPr algn="ctr">
                <a:lnSpc>
                  <a:spcPts val="5816"/>
                </a:lnSpc>
              </a:pPr>
              <a:r>
                <a:rPr lang="en-US" sz="4154" b="1">
                  <a:solidFill>
                    <a:srgbClr val="FFFFFF"/>
                  </a:solidFill>
                  <a:latin typeface="Montserrat Bold"/>
                  <a:ea typeface="Montserrat Bold"/>
                  <a:cs typeface="Montserrat Bold"/>
                  <a:sym typeface="Montserrat Bold"/>
                </a:rPr>
                <a:t>2023-2024</a:t>
              </a: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866209" y="4983061"/>
            <a:ext cx="4556663" cy="5538449"/>
            <a:chOff x="0" y="0"/>
            <a:chExt cx="1376796" cy="1673443"/>
          </a:xfrm>
        </p:grpSpPr>
        <p:sp>
          <p:nvSpPr>
            <p:cNvPr id="3" name="Freeform 3"/>
            <p:cNvSpPr/>
            <p:nvPr/>
          </p:nvSpPr>
          <p:spPr>
            <a:xfrm>
              <a:off x="0" y="0"/>
              <a:ext cx="1376796" cy="1673443"/>
            </a:xfrm>
            <a:custGeom>
              <a:avLst/>
              <a:gdLst/>
              <a:ahLst/>
              <a:cxnLst/>
              <a:rect l="l" t="t" r="r" b="b"/>
              <a:pathLst>
                <a:path w="1376796" h="1673443">
                  <a:moveTo>
                    <a:pt x="0" y="0"/>
                  </a:moveTo>
                  <a:lnTo>
                    <a:pt x="1376796" y="0"/>
                  </a:lnTo>
                  <a:lnTo>
                    <a:pt x="1376796" y="1673443"/>
                  </a:lnTo>
                  <a:lnTo>
                    <a:pt x="0" y="1673443"/>
                  </a:lnTo>
                  <a:close/>
                </a:path>
              </a:pathLst>
            </a:custGeom>
            <a:gradFill rotWithShape="1">
              <a:gsLst>
                <a:gs pos="0">
                  <a:srgbClr val="1119C2">
                    <a:alpha val="100000"/>
                  </a:srgbClr>
                </a:gs>
                <a:gs pos="100000">
                  <a:srgbClr val="2932FF">
                    <a:alpha val="100000"/>
                  </a:srgbClr>
                </a:gs>
              </a:gsLst>
              <a:lin ang="0"/>
            </a:gradFill>
          </p:spPr>
        </p:sp>
        <p:sp>
          <p:nvSpPr>
            <p:cNvPr id="4" name="TextBox 4"/>
            <p:cNvSpPr txBox="1"/>
            <p:nvPr/>
          </p:nvSpPr>
          <p:spPr>
            <a:xfrm>
              <a:off x="0" y="-38100"/>
              <a:ext cx="1376796" cy="1711543"/>
            </a:xfrm>
            <a:prstGeom prst="rect">
              <a:avLst/>
            </a:prstGeom>
          </p:spPr>
          <p:txBody>
            <a:bodyPr lIns="50800" tIns="50800" rIns="50800" bIns="50800" rtlCol="0" anchor="ctr"/>
            <a:lstStyle/>
            <a:p>
              <a:pPr algn="ctr">
                <a:lnSpc>
                  <a:spcPts val="2659"/>
                </a:lnSpc>
              </a:pPr>
              <a:endParaRPr/>
            </a:p>
          </p:txBody>
        </p:sp>
      </p:grpSp>
      <p:grpSp>
        <p:nvGrpSpPr>
          <p:cNvPr id="7" name="Group 7"/>
          <p:cNvGrpSpPr/>
          <p:nvPr/>
        </p:nvGrpSpPr>
        <p:grpSpPr>
          <a:xfrm>
            <a:off x="12421916" y="4983061"/>
            <a:ext cx="4556663" cy="5538449"/>
            <a:chOff x="0" y="0"/>
            <a:chExt cx="1376796" cy="1673443"/>
          </a:xfrm>
        </p:grpSpPr>
        <p:sp>
          <p:nvSpPr>
            <p:cNvPr id="8" name="Freeform 8"/>
            <p:cNvSpPr/>
            <p:nvPr/>
          </p:nvSpPr>
          <p:spPr>
            <a:xfrm>
              <a:off x="0" y="0"/>
              <a:ext cx="1376796" cy="1673443"/>
            </a:xfrm>
            <a:custGeom>
              <a:avLst/>
              <a:gdLst/>
              <a:ahLst/>
              <a:cxnLst/>
              <a:rect l="l" t="t" r="r" b="b"/>
              <a:pathLst>
                <a:path w="1376796" h="1673443">
                  <a:moveTo>
                    <a:pt x="0" y="0"/>
                  </a:moveTo>
                  <a:lnTo>
                    <a:pt x="1376796" y="0"/>
                  </a:lnTo>
                  <a:lnTo>
                    <a:pt x="1376796" y="1673443"/>
                  </a:lnTo>
                  <a:lnTo>
                    <a:pt x="0" y="1673443"/>
                  </a:lnTo>
                  <a:close/>
                </a:path>
              </a:pathLst>
            </a:custGeom>
            <a:gradFill rotWithShape="1">
              <a:gsLst>
                <a:gs pos="0">
                  <a:srgbClr val="1119C2">
                    <a:alpha val="100000"/>
                  </a:srgbClr>
                </a:gs>
                <a:gs pos="100000">
                  <a:srgbClr val="2932FF">
                    <a:alpha val="100000"/>
                  </a:srgbClr>
                </a:gs>
              </a:gsLst>
              <a:lin ang="0"/>
            </a:gradFill>
          </p:spPr>
        </p:sp>
        <p:sp>
          <p:nvSpPr>
            <p:cNvPr id="9" name="TextBox 9"/>
            <p:cNvSpPr txBox="1"/>
            <p:nvPr/>
          </p:nvSpPr>
          <p:spPr>
            <a:xfrm>
              <a:off x="0" y="-38100"/>
              <a:ext cx="1376796" cy="1711543"/>
            </a:xfrm>
            <a:prstGeom prst="rect">
              <a:avLst/>
            </a:prstGeom>
          </p:spPr>
          <p:txBody>
            <a:bodyPr lIns="50800" tIns="50800" rIns="50800" bIns="50800" rtlCol="0" anchor="ctr"/>
            <a:lstStyle/>
            <a:p>
              <a:pPr algn="ctr">
                <a:lnSpc>
                  <a:spcPts val="2659"/>
                </a:lnSpc>
              </a:pPr>
              <a:endParaRPr/>
            </a:p>
          </p:txBody>
        </p:sp>
      </p:grpSp>
      <p:grpSp>
        <p:nvGrpSpPr>
          <p:cNvPr id="12" name="Group 12"/>
          <p:cNvGrpSpPr/>
          <p:nvPr/>
        </p:nvGrpSpPr>
        <p:grpSpPr>
          <a:xfrm>
            <a:off x="1309421" y="4983061"/>
            <a:ext cx="4556663" cy="5538449"/>
            <a:chOff x="0" y="0"/>
            <a:chExt cx="1376796" cy="1673443"/>
          </a:xfrm>
        </p:grpSpPr>
        <p:sp>
          <p:nvSpPr>
            <p:cNvPr id="13" name="Freeform 13"/>
            <p:cNvSpPr/>
            <p:nvPr/>
          </p:nvSpPr>
          <p:spPr>
            <a:xfrm>
              <a:off x="0" y="0"/>
              <a:ext cx="1376796" cy="1673443"/>
            </a:xfrm>
            <a:custGeom>
              <a:avLst/>
              <a:gdLst/>
              <a:ahLst/>
              <a:cxnLst/>
              <a:rect l="l" t="t" r="r" b="b"/>
              <a:pathLst>
                <a:path w="1376796" h="1673443">
                  <a:moveTo>
                    <a:pt x="0" y="0"/>
                  </a:moveTo>
                  <a:lnTo>
                    <a:pt x="1376796" y="0"/>
                  </a:lnTo>
                  <a:lnTo>
                    <a:pt x="1376796" y="1673443"/>
                  </a:lnTo>
                  <a:lnTo>
                    <a:pt x="0" y="1673443"/>
                  </a:lnTo>
                  <a:close/>
                </a:path>
              </a:pathLst>
            </a:custGeom>
            <a:gradFill rotWithShape="1">
              <a:gsLst>
                <a:gs pos="0">
                  <a:srgbClr val="1119C2">
                    <a:alpha val="100000"/>
                  </a:srgbClr>
                </a:gs>
                <a:gs pos="100000">
                  <a:srgbClr val="2932FF">
                    <a:alpha val="100000"/>
                  </a:srgbClr>
                </a:gs>
              </a:gsLst>
              <a:lin ang="0"/>
            </a:gradFill>
          </p:spPr>
        </p:sp>
        <p:sp>
          <p:nvSpPr>
            <p:cNvPr id="14" name="TextBox 14"/>
            <p:cNvSpPr txBox="1"/>
            <p:nvPr/>
          </p:nvSpPr>
          <p:spPr>
            <a:xfrm>
              <a:off x="0" y="-38100"/>
              <a:ext cx="1376796" cy="1711543"/>
            </a:xfrm>
            <a:prstGeom prst="rect">
              <a:avLst/>
            </a:prstGeom>
          </p:spPr>
          <p:txBody>
            <a:bodyPr lIns="50800" tIns="50800" rIns="50800" bIns="50800" rtlCol="0" anchor="ctr"/>
            <a:lstStyle/>
            <a:p>
              <a:pPr algn="ctr">
                <a:lnSpc>
                  <a:spcPts val="2659"/>
                </a:lnSpc>
              </a:pPr>
              <a:endParaRPr/>
            </a:p>
          </p:txBody>
        </p:sp>
      </p:grpSp>
      <p:sp>
        <p:nvSpPr>
          <p:cNvPr id="17" name="TextBox 17"/>
          <p:cNvSpPr txBox="1"/>
          <p:nvPr/>
        </p:nvSpPr>
        <p:spPr>
          <a:xfrm>
            <a:off x="1028700" y="480482"/>
            <a:ext cx="3868111" cy="548218"/>
          </a:xfrm>
          <a:prstGeom prst="rect">
            <a:avLst/>
          </a:prstGeom>
        </p:spPr>
        <p:txBody>
          <a:bodyPr lIns="0" tIns="0" rIns="0" bIns="0" rtlCol="0" anchor="t">
            <a:spAutoFit/>
          </a:bodyPr>
          <a:lstStyle/>
          <a:p>
            <a:pPr algn="l">
              <a:lnSpc>
                <a:spcPts val="4433"/>
              </a:lnSpc>
            </a:pPr>
            <a:r>
              <a:rPr lang="en-US" sz="3166" b="1" spc="88">
                <a:solidFill>
                  <a:srgbClr val="171FD0"/>
                </a:solidFill>
                <a:latin typeface="Montserrat Bold"/>
                <a:ea typeface="Montserrat Bold"/>
                <a:cs typeface="Montserrat Bold"/>
                <a:sym typeface="Montserrat Bold"/>
              </a:rPr>
              <a:t>L’équipe</a:t>
            </a:r>
          </a:p>
        </p:txBody>
      </p:sp>
      <p:sp>
        <p:nvSpPr>
          <p:cNvPr id="18" name="TextBox 18"/>
          <p:cNvSpPr txBox="1"/>
          <p:nvPr/>
        </p:nvSpPr>
        <p:spPr>
          <a:xfrm>
            <a:off x="1653697" y="7680492"/>
            <a:ext cx="3868111" cy="1807423"/>
          </a:xfrm>
          <a:prstGeom prst="rect">
            <a:avLst/>
          </a:prstGeom>
        </p:spPr>
        <p:txBody>
          <a:bodyPr lIns="0" tIns="0" rIns="0" bIns="0" rtlCol="0" anchor="t">
            <a:spAutoFit/>
          </a:bodyPr>
          <a:lstStyle/>
          <a:p>
            <a:pPr algn="ctr">
              <a:lnSpc>
                <a:spcPts val="4853"/>
              </a:lnSpc>
            </a:pPr>
            <a:r>
              <a:rPr lang="en-US" sz="3466" b="1" spc="97">
                <a:solidFill>
                  <a:srgbClr val="FFFFFF"/>
                </a:solidFill>
                <a:latin typeface="Montserrat Bold"/>
                <a:ea typeface="Montserrat Bold"/>
                <a:cs typeface="Montserrat Bold"/>
                <a:sym typeface="Montserrat Bold"/>
              </a:rPr>
              <a:t>Ndeye Maïmouna Diop</a:t>
            </a:r>
          </a:p>
          <a:p>
            <a:pPr algn="ctr">
              <a:lnSpc>
                <a:spcPts val="4853"/>
              </a:lnSpc>
            </a:pPr>
            <a:endParaRPr lang="en-US" sz="3466" b="1" spc="97">
              <a:solidFill>
                <a:srgbClr val="FFFFFF"/>
              </a:solidFill>
              <a:latin typeface="Montserrat Bold"/>
              <a:ea typeface="Montserrat Bold"/>
              <a:cs typeface="Montserrat Bold"/>
              <a:sym typeface="Montserrat Bold"/>
            </a:endParaRPr>
          </a:p>
        </p:txBody>
      </p:sp>
      <p:sp>
        <p:nvSpPr>
          <p:cNvPr id="19" name="TextBox 19"/>
          <p:cNvSpPr txBox="1"/>
          <p:nvPr/>
        </p:nvSpPr>
        <p:spPr>
          <a:xfrm>
            <a:off x="7210485" y="7680492"/>
            <a:ext cx="3868111" cy="588223"/>
          </a:xfrm>
          <a:prstGeom prst="rect">
            <a:avLst/>
          </a:prstGeom>
        </p:spPr>
        <p:txBody>
          <a:bodyPr lIns="0" tIns="0" rIns="0" bIns="0" rtlCol="0" anchor="t">
            <a:spAutoFit/>
          </a:bodyPr>
          <a:lstStyle/>
          <a:p>
            <a:pPr algn="ctr">
              <a:lnSpc>
                <a:spcPts val="4853"/>
              </a:lnSpc>
            </a:pPr>
            <a:r>
              <a:rPr lang="en-US" sz="3466" b="1" spc="97">
                <a:solidFill>
                  <a:srgbClr val="FFFFFF"/>
                </a:solidFill>
                <a:latin typeface="Montserrat Bold"/>
                <a:ea typeface="Montserrat Bold"/>
                <a:cs typeface="Montserrat Bold"/>
                <a:sym typeface="Montserrat Bold"/>
              </a:rPr>
              <a:t>Ndemba Ndiaye</a:t>
            </a:r>
          </a:p>
        </p:txBody>
      </p:sp>
      <p:sp>
        <p:nvSpPr>
          <p:cNvPr id="20" name="TextBox 20"/>
          <p:cNvSpPr txBox="1"/>
          <p:nvPr/>
        </p:nvSpPr>
        <p:spPr>
          <a:xfrm>
            <a:off x="12766192" y="7685610"/>
            <a:ext cx="3868111" cy="1197823"/>
          </a:xfrm>
          <a:prstGeom prst="rect">
            <a:avLst/>
          </a:prstGeom>
        </p:spPr>
        <p:txBody>
          <a:bodyPr lIns="0" tIns="0" rIns="0" bIns="0" rtlCol="0" anchor="t">
            <a:spAutoFit/>
          </a:bodyPr>
          <a:lstStyle/>
          <a:p>
            <a:pPr algn="ctr">
              <a:lnSpc>
                <a:spcPts val="4853"/>
              </a:lnSpc>
            </a:pPr>
            <a:r>
              <a:rPr lang="en-US" sz="3466" b="1" spc="97">
                <a:solidFill>
                  <a:srgbClr val="FFFFFF"/>
                </a:solidFill>
                <a:latin typeface="Montserrat Bold"/>
                <a:ea typeface="Montserrat Bold"/>
                <a:cs typeface="Montserrat Bold"/>
                <a:sym typeface="Montserrat Bold"/>
              </a:rPr>
              <a:t>El Hadji Malick Sarr</a:t>
            </a:r>
          </a:p>
        </p:txBody>
      </p:sp>
      <p:grpSp>
        <p:nvGrpSpPr>
          <p:cNvPr id="21" name="Group 21"/>
          <p:cNvGrpSpPr/>
          <p:nvPr/>
        </p:nvGrpSpPr>
        <p:grpSpPr>
          <a:xfrm>
            <a:off x="11422873" y="2704729"/>
            <a:ext cx="585194" cy="585194"/>
            <a:chOff x="0" y="0"/>
            <a:chExt cx="812800" cy="812800"/>
          </a:xfrm>
        </p:grpSpPr>
        <p:sp>
          <p:nvSpPr>
            <p:cNvPr id="22" name="Freeform 2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100000"/>
                  </a:srgbClr>
                </a:gs>
                <a:gs pos="100000">
                  <a:srgbClr val="2932FF">
                    <a:alpha val="100000"/>
                  </a:srgbClr>
                </a:gs>
              </a:gsLst>
              <a:lin ang="0"/>
            </a:gradFill>
          </p:spPr>
        </p:sp>
        <p:sp>
          <p:nvSpPr>
            <p:cNvPr id="23" name="TextBox 23"/>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24" name="Group 24"/>
          <p:cNvGrpSpPr/>
          <p:nvPr/>
        </p:nvGrpSpPr>
        <p:grpSpPr>
          <a:xfrm>
            <a:off x="330384" y="3433720"/>
            <a:ext cx="916071" cy="916071"/>
            <a:chOff x="0" y="0"/>
            <a:chExt cx="812800" cy="812800"/>
          </a:xfrm>
        </p:grpSpPr>
        <p:sp>
          <p:nvSpPr>
            <p:cNvPr id="25" name="Freeform 2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100000"/>
                  </a:srgbClr>
                </a:gs>
                <a:gs pos="100000">
                  <a:srgbClr val="2932FF">
                    <a:alpha val="100000"/>
                  </a:srgbClr>
                </a:gs>
              </a:gsLst>
              <a:lin ang="0"/>
            </a:gradFill>
          </p:spPr>
        </p:sp>
        <p:sp>
          <p:nvSpPr>
            <p:cNvPr id="26" name="TextBox 26"/>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27" name="Group 27"/>
          <p:cNvGrpSpPr/>
          <p:nvPr/>
        </p:nvGrpSpPr>
        <p:grpSpPr>
          <a:xfrm>
            <a:off x="17658193" y="7096988"/>
            <a:ext cx="916071" cy="916071"/>
            <a:chOff x="0" y="0"/>
            <a:chExt cx="812800" cy="812800"/>
          </a:xfrm>
        </p:grpSpPr>
        <p:sp>
          <p:nvSpPr>
            <p:cNvPr id="28" name="Freeform 2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100000"/>
                  </a:srgbClr>
                </a:gs>
                <a:gs pos="100000">
                  <a:srgbClr val="2932FF">
                    <a:alpha val="100000"/>
                  </a:srgbClr>
                </a:gs>
              </a:gsLst>
              <a:lin ang="0"/>
            </a:gradFill>
          </p:spPr>
        </p:sp>
        <p:sp>
          <p:nvSpPr>
            <p:cNvPr id="29" name="TextBox 29"/>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pic>
        <p:nvPicPr>
          <p:cNvPr id="31" name="Image 30">
            <a:extLst>
              <a:ext uri="{FF2B5EF4-FFF2-40B4-BE49-F238E27FC236}">
                <a16:creationId xmlns:a16="http://schemas.microsoft.com/office/drawing/2014/main" id="{90E27F37-6D85-2F8B-9D5D-1F8C9EFBA5A6}"/>
              </a:ext>
            </a:extLst>
          </p:cNvPr>
          <p:cNvPicPr>
            <a:picLocks noChangeAspect="1"/>
          </p:cNvPicPr>
          <p:nvPr/>
        </p:nvPicPr>
        <p:blipFill>
          <a:blip r:embed="rId2">
            <a:extLst>
              <a:ext uri="{28A0092B-C50C-407E-A947-70E740481C1C}">
                <a14:useLocalDpi xmlns:a14="http://schemas.microsoft.com/office/drawing/2010/main" val="0"/>
              </a:ext>
            </a:extLst>
          </a:blip>
          <a:srcRect t="89" b="89"/>
          <a:stretch/>
        </p:blipFill>
        <p:spPr>
          <a:xfrm>
            <a:off x="1301317" y="2732160"/>
            <a:ext cx="4564767" cy="4556663"/>
          </a:xfrm>
          <a:prstGeom prst="flowChartConnector">
            <a:avLst/>
          </a:prstGeom>
        </p:spPr>
      </p:pic>
      <p:pic>
        <p:nvPicPr>
          <p:cNvPr id="15" name="Image 14">
            <a:extLst>
              <a:ext uri="{FF2B5EF4-FFF2-40B4-BE49-F238E27FC236}">
                <a16:creationId xmlns:a16="http://schemas.microsoft.com/office/drawing/2014/main" id="{671F235A-9DDD-6E65-0C33-E9EA03F8AD57}"/>
              </a:ext>
            </a:extLst>
          </p:cNvPr>
          <p:cNvPicPr>
            <a:picLocks noChangeAspect="1"/>
          </p:cNvPicPr>
          <p:nvPr/>
        </p:nvPicPr>
        <p:blipFill>
          <a:blip r:embed="rId3"/>
          <a:stretch>
            <a:fillRect/>
          </a:stretch>
        </p:blipFill>
        <p:spPr>
          <a:xfrm>
            <a:off x="6860850" y="2863398"/>
            <a:ext cx="4566300" cy="4560203"/>
          </a:xfrm>
          <a:prstGeom prst="rect">
            <a:avLst/>
          </a:prstGeom>
        </p:spPr>
      </p:pic>
      <p:pic>
        <p:nvPicPr>
          <p:cNvPr id="16" name="Image 15">
            <a:extLst>
              <a:ext uri="{FF2B5EF4-FFF2-40B4-BE49-F238E27FC236}">
                <a16:creationId xmlns:a16="http://schemas.microsoft.com/office/drawing/2014/main" id="{97E635E4-EB43-C722-2FF1-85118A02B1C6}"/>
              </a:ext>
            </a:extLst>
          </p:cNvPr>
          <p:cNvPicPr>
            <a:picLocks noChangeAspect="1"/>
          </p:cNvPicPr>
          <p:nvPr/>
        </p:nvPicPr>
        <p:blipFill>
          <a:blip r:embed="rId3"/>
          <a:stretch>
            <a:fillRect/>
          </a:stretch>
        </p:blipFill>
        <p:spPr>
          <a:xfrm>
            <a:off x="12412279" y="2863398"/>
            <a:ext cx="4566300" cy="4560203"/>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3072193" y="-928307"/>
            <a:ext cx="12143613" cy="12143613"/>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 cap="sq">
              <a:gradFill>
                <a:gsLst>
                  <a:gs pos="0">
                    <a:srgbClr val="1119C2">
                      <a:alpha val="100000"/>
                    </a:srgbClr>
                  </a:gs>
                  <a:gs pos="100000">
                    <a:srgbClr val="2932FF">
                      <a:alpha val="100000"/>
                    </a:srgbClr>
                  </a:gs>
                </a:gsLst>
                <a:lin ang="0"/>
              </a:gradFill>
              <a:prstDash val="solid"/>
              <a:miter/>
            </a:ln>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3727395" y="-273105"/>
            <a:ext cx="10833209" cy="10833209"/>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6F6F6"/>
            </a:solidFill>
          </p:spPr>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63467" y="1241377"/>
            <a:ext cx="5227523" cy="5227523"/>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t="-25046" b="-25046"/>
              </a:stretch>
            </a:blipFill>
          </p:spPr>
        </p:sp>
      </p:grpSp>
      <p:grpSp>
        <p:nvGrpSpPr>
          <p:cNvPr id="10" name="Group 10"/>
          <p:cNvGrpSpPr/>
          <p:nvPr/>
        </p:nvGrpSpPr>
        <p:grpSpPr>
          <a:xfrm>
            <a:off x="12900894" y="4805316"/>
            <a:ext cx="5227523" cy="5227523"/>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3"/>
              <a:stretch>
                <a:fillRect l="-25046" r="-25046"/>
              </a:stretch>
            </a:blipFill>
          </p:spPr>
        </p:sp>
      </p:grpSp>
      <p:grpSp>
        <p:nvGrpSpPr>
          <p:cNvPr id="12" name="Group 12"/>
          <p:cNvGrpSpPr/>
          <p:nvPr/>
        </p:nvGrpSpPr>
        <p:grpSpPr>
          <a:xfrm>
            <a:off x="2614158" y="8342229"/>
            <a:ext cx="916071" cy="916071"/>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100000"/>
                  </a:srgbClr>
                </a:gs>
                <a:gs pos="100000">
                  <a:srgbClr val="2932FF">
                    <a:alpha val="100000"/>
                  </a:srgbClr>
                </a:gs>
              </a:gsLst>
              <a:lin ang="0"/>
            </a:gradFill>
          </p:spPr>
        </p:sp>
        <p:sp>
          <p:nvSpPr>
            <p:cNvPr id="14" name="TextBox 1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5" name="Group 15"/>
          <p:cNvGrpSpPr/>
          <p:nvPr/>
        </p:nvGrpSpPr>
        <p:grpSpPr>
          <a:xfrm>
            <a:off x="13975411" y="443506"/>
            <a:ext cx="585194" cy="585194"/>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100000"/>
                  </a:srgbClr>
                </a:gs>
                <a:gs pos="100000">
                  <a:srgbClr val="2932FF">
                    <a:alpha val="100000"/>
                  </a:srgbClr>
                </a:gs>
              </a:gsLst>
              <a:lin ang="0"/>
            </a:gradFill>
          </p:spPr>
        </p:sp>
        <p:sp>
          <p:nvSpPr>
            <p:cNvPr id="17" name="TextBox 1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8" name="TextBox 18"/>
          <p:cNvSpPr txBox="1"/>
          <p:nvPr/>
        </p:nvSpPr>
        <p:spPr>
          <a:xfrm>
            <a:off x="5552915" y="2648331"/>
            <a:ext cx="7182171" cy="4741398"/>
          </a:xfrm>
          <a:prstGeom prst="rect">
            <a:avLst/>
          </a:prstGeom>
        </p:spPr>
        <p:txBody>
          <a:bodyPr lIns="0" tIns="0" rIns="0" bIns="0" rtlCol="0" anchor="t">
            <a:spAutoFit/>
          </a:bodyPr>
          <a:lstStyle/>
          <a:p>
            <a:pPr algn="ctr">
              <a:lnSpc>
                <a:spcPts val="3788"/>
              </a:lnSpc>
            </a:pPr>
            <a:r>
              <a:rPr lang="en-US" sz="2705" b="1">
                <a:solidFill>
                  <a:srgbClr val="171FD0"/>
                </a:solidFill>
                <a:latin typeface="Montserrat Medium"/>
                <a:ea typeface="Montserrat Medium"/>
                <a:cs typeface="Montserrat Medium"/>
                <a:sym typeface="Montserrat Medium"/>
              </a:rPr>
              <a:t>Le Projet plateforme étudiant consiste à développer une application destinée aux étudiants grâce à l’utilisation combinée de PYTHON et MYSQL. L’objectif est de faciliter aux étudiants l’accès aux données les concernant. Ceci en leur fournissant une plateforme optimale avec une interface fluide et facile d’utilisation pour le renseignement et la modification d’informations.</a:t>
            </a:r>
          </a:p>
        </p:txBody>
      </p:sp>
      <p:sp>
        <p:nvSpPr>
          <p:cNvPr id="19" name="TextBox 19"/>
          <p:cNvSpPr txBox="1"/>
          <p:nvPr/>
        </p:nvSpPr>
        <p:spPr>
          <a:xfrm>
            <a:off x="5390990" y="1512266"/>
            <a:ext cx="7162030" cy="779155"/>
          </a:xfrm>
          <a:prstGeom prst="rect">
            <a:avLst/>
          </a:prstGeom>
        </p:spPr>
        <p:txBody>
          <a:bodyPr lIns="0" tIns="0" rIns="0" bIns="0" rtlCol="0" anchor="t">
            <a:spAutoFit/>
          </a:bodyPr>
          <a:lstStyle/>
          <a:p>
            <a:pPr algn="ctr">
              <a:lnSpc>
                <a:spcPts val="5940"/>
              </a:lnSpc>
            </a:pPr>
            <a:r>
              <a:rPr lang="en-US" sz="5500" b="1">
                <a:solidFill>
                  <a:srgbClr val="171FD0"/>
                </a:solidFill>
                <a:latin typeface="Montserrat Bold"/>
                <a:ea typeface="Montserrat Bold"/>
                <a:cs typeface="Montserrat Bold"/>
                <a:sym typeface="Montserrat Bold"/>
              </a:rPr>
              <a:t>Introduction </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28700" y="1364769"/>
            <a:ext cx="16230600" cy="3970751"/>
            <a:chOff x="0" y="0"/>
            <a:chExt cx="2514545" cy="615173"/>
          </a:xfrm>
        </p:grpSpPr>
        <p:sp>
          <p:nvSpPr>
            <p:cNvPr id="3" name="Freeform 3"/>
            <p:cNvSpPr/>
            <p:nvPr/>
          </p:nvSpPr>
          <p:spPr>
            <a:xfrm flipH="1">
              <a:off x="0" y="0"/>
              <a:ext cx="2514545" cy="615173"/>
            </a:xfrm>
            <a:custGeom>
              <a:avLst/>
              <a:gdLst/>
              <a:ahLst/>
              <a:cxnLst/>
              <a:rect l="l" t="t" r="r" b="b"/>
              <a:pathLst>
                <a:path w="2514545" h="615173">
                  <a:moveTo>
                    <a:pt x="2514545" y="0"/>
                  </a:moveTo>
                  <a:lnTo>
                    <a:pt x="0" y="0"/>
                  </a:lnTo>
                  <a:lnTo>
                    <a:pt x="0" y="615173"/>
                  </a:lnTo>
                  <a:lnTo>
                    <a:pt x="2514545" y="615173"/>
                  </a:lnTo>
                  <a:close/>
                </a:path>
              </a:pathLst>
            </a:custGeom>
            <a:blipFill>
              <a:blip r:embed="rId2"/>
              <a:stretch>
                <a:fillRect t="-57354" b="-149210"/>
              </a:stretch>
            </a:blipFill>
          </p:spPr>
        </p:sp>
      </p:grpSp>
      <p:grpSp>
        <p:nvGrpSpPr>
          <p:cNvPr id="4" name="Group 4"/>
          <p:cNvGrpSpPr/>
          <p:nvPr/>
        </p:nvGrpSpPr>
        <p:grpSpPr>
          <a:xfrm>
            <a:off x="-1035981" y="-967685"/>
            <a:ext cx="8635659" cy="8635659"/>
            <a:chOff x="0" y="0"/>
            <a:chExt cx="11514212" cy="11514212"/>
          </a:xfrm>
        </p:grpSpPr>
        <p:grpSp>
          <p:nvGrpSpPr>
            <p:cNvPr id="5" name="Group 5"/>
            <p:cNvGrpSpPr/>
            <p:nvPr/>
          </p:nvGrpSpPr>
          <p:grpSpPr>
            <a:xfrm>
              <a:off x="0" y="0"/>
              <a:ext cx="11514212" cy="11514212"/>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21000"/>
                    </a:srgbClr>
                  </a:gs>
                  <a:gs pos="100000">
                    <a:srgbClr val="2932FF">
                      <a:alpha val="21000"/>
                    </a:srgbClr>
                  </a:gs>
                </a:gsLst>
                <a:lin ang="0"/>
              </a:gradFill>
            </p:spPr>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660"/>
                  </a:lnSpc>
                </a:pPr>
                <a:endParaRPr/>
              </a:p>
            </p:txBody>
          </p:sp>
        </p:grpSp>
        <p:grpSp>
          <p:nvGrpSpPr>
            <p:cNvPr id="8" name="Group 8"/>
            <p:cNvGrpSpPr/>
            <p:nvPr/>
          </p:nvGrpSpPr>
          <p:grpSpPr>
            <a:xfrm>
              <a:off x="466465" y="466465"/>
              <a:ext cx="10581281" cy="10581281"/>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65000"/>
                    </a:srgbClr>
                  </a:gs>
                  <a:gs pos="100000">
                    <a:srgbClr val="2932FF">
                      <a:alpha val="65000"/>
                    </a:srgbClr>
                  </a:gs>
                </a:gsLst>
                <a:lin ang="0"/>
              </a:gradFill>
            </p:spPr>
          </p:sp>
          <p:sp>
            <p:nvSpPr>
              <p:cNvPr id="10" name="TextBox 10"/>
              <p:cNvSpPr txBox="1"/>
              <p:nvPr/>
            </p:nvSpPr>
            <p:spPr>
              <a:xfrm>
                <a:off x="76200" y="38100"/>
                <a:ext cx="660400" cy="698500"/>
              </a:xfrm>
              <a:prstGeom prst="rect">
                <a:avLst/>
              </a:prstGeom>
            </p:spPr>
            <p:txBody>
              <a:bodyPr lIns="50800" tIns="50800" rIns="50800" bIns="50800" rtlCol="0" anchor="ctr"/>
              <a:lstStyle/>
              <a:p>
                <a:pPr algn="ctr">
                  <a:lnSpc>
                    <a:spcPts val="2660"/>
                  </a:lnSpc>
                </a:pPr>
                <a:endParaRPr/>
              </a:p>
            </p:txBody>
          </p:sp>
        </p:grpSp>
        <p:grpSp>
          <p:nvGrpSpPr>
            <p:cNvPr id="11" name="Group 11"/>
            <p:cNvGrpSpPr/>
            <p:nvPr/>
          </p:nvGrpSpPr>
          <p:grpSpPr>
            <a:xfrm>
              <a:off x="1129633" y="1129633"/>
              <a:ext cx="9254946" cy="9254946"/>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57000"/>
                    </a:srgbClr>
                  </a:gs>
                  <a:gs pos="100000">
                    <a:srgbClr val="2932FF">
                      <a:alpha val="57000"/>
                    </a:srgbClr>
                  </a:gs>
                </a:gsLst>
                <a:lin ang="0"/>
              </a:gradFill>
            </p:spPr>
          </p:sp>
          <p:sp>
            <p:nvSpPr>
              <p:cNvPr id="13" name="TextBox 13"/>
              <p:cNvSpPr txBox="1"/>
              <p:nvPr/>
            </p:nvSpPr>
            <p:spPr>
              <a:xfrm>
                <a:off x="76200" y="38100"/>
                <a:ext cx="660400" cy="698500"/>
              </a:xfrm>
              <a:prstGeom prst="rect">
                <a:avLst/>
              </a:prstGeom>
            </p:spPr>
            <p:txBody>
              <a:bodyPr lIns="50800" tIns="50800" rIns="50800" bIns="50800" rtlCol="0" anchor="ctr"/>
              <a:lstStyle/>
              <a:p>
                <a:pPr algn="ctr">
                  <a:lnSpc>
                    <a:spcPts val="2660"/>
                  </a:lnSpc>
                </a:pPr>
                <a:endParaRPr/>
              </a:p>
            </p:txBody>
          </p:sp>
        </p:grpSp>
        <p:grpSp>
          <p:nvGrpSpPr>
            <p:cNvPr id="14" name="Group 14"/>
            <p:cNvGrpSpPr/>
            <p:nvPr/>
          </p:nvGrpSpPr>
          <p:grpSpPr>
            <a:xfrm>
              <a:off x="1764700" y="1764700"/>
              <a:ext cx="7984812" cy="7984812"/>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100000"/>
                    </a:srgbClr>
                  </a:gs>
                  <a:gs pos="100000">
                    <a:srgbClr val="2932FF">
                      <a:alpha val="100000"/>
                    </a:srgbClr>
                  </a:gs>
                </a:gsLst>
                <a:lin ang="0"/>
              </a:gradFill>
            </p:spPr>
          </p:sp>
          <p:sp>
            <p:nvSpPr>
              <p:cNvPr id="16" name="TextBox 16"/>
              <p:cNvSpPr txBox="1"/>
              <p:nvPr/>
            </p:nvSpPr>
            <p:spPr>
              <a:xfrm>
                <a:off x="76200" y="38100"/>
                <a:ext cx="660400" cy="698500"/>
              </a:xfrm>
              <a:prstGeom prst="rect">
                <a:avLst/>
              </a:prstGeom>
            </p:spPr>
            <p:txBody>
              <a:bodyPr lIns="50800" tIns="50800" rIns="50800" bIns="50800" rtlCol="0" anchor="ctr"/>
              <a:lstStyle/>
              <a:p>
                <a:pPr algn="ctr">
                  <a:lnSpc>
                    <a:spcPts val="2660"/>
                  </a:lnSpc>
                </a:pPr>
                <a:endParaRPr/>
              </a:p>
            </p:txBody>
          </p:sp>
        </p:grpSp>
      </p:grpSp>
      <p:grpSp>
        <p:nvGrpSpPr>
          <p:cNvPr id="17" name="Group 17"/>
          <p:cNvGrpSpPr/>
          <p:nvPr/>
        </p:nvGrpSpPr>
        <p:grpSpPr>
          <a:xfrm>
            <a:off x="-5693364" y="-1721331"/>
            <a:ext cx="28397197" cy="3086100"/>
            <a:chOff x="0" y="0"/>
            <a:chExt cx="7479097" cy="812800"/>
          </a:xfrm>
        </p:grpSpPr>
        <p:sp>
          <p:nvSpPr>
            <p:cNvPr id="18" name="Freeform 18"/>
            <p:cNvSpPr/>
            <p:nvPr/>
          </p:nvSpPr>
          <p:spPr>
            <a:xfrm>
              <a:off x="0" y="0"/>
              <a:ext cx="7479097" cy="812800"/>
            </a:xfrm>
            <a:custGeom>
              <a:avLst/>
              <a:gdLst/>
              <a:ahLst/>
              <a:cxnLst/>
              <a:rect l="l" t="t" r="r" b="b"/>
              <a:pathLst>
                <a:path w="7479097" h="812800">
                  <a:moveTo>
                    <a:pt x="0" y="0"/>
                  </a:moveTo>
                  <a:lnTo>
                    <a:pt x="7479097" y="0"/>
                  </a:lnTo>
                  <a:lnTo>
                    <a:pt x="7479097" y="812800"/>
                  </a:lnTo>
                  <a:lnTo>
                    <a:pt x="0" y="812800"/>
                  </a:lnTo>
                  <a:close/>
                </a:path>
              </a:pathLst>
            </a:custGeom>
            <a:solidFill>
              <a:srgbClr val="FFFFFF"/>
            </a:solidFill>
          </p:spPr>
        </p:sp>
        <p:sp>
          <p:nvSpPr>
            <p:cNvPr id="19" name="TextBox 19"/>
            <p:cNvSpPr txBox="1"/>
            <p:nvPr/>
          </p:nvSpPr>
          <p:spPr>
            <a:xfrm>
              <a:off x="0" y="-38100"/>
              <a:ext cx="7479097" cy="850900"/>
            </a:xfrm>
            <a:prstGeom prst="rect">
              <a:avLst/>
            </a:prstGeom>
          </p:spPr>
          <p:txBody>
            <a:bodyPr lIns="50800" tIns="50800" rIns="50800" bIns="50800" rtlCol="0" anchor="ctr"/>
            <a:lstStyle/>
            <a:p>
              <a:pPr algn="ctr">
                <a:lnSpc>
                  <a:spcPts val="2659"/>
                </a:lnSpc>
              </a:pPr>
              <a:endParaRPr/>
            </a:p>
          </p:txBody>
        </p:sp>
      </p:grpSp>
      <p:grpSp>
        <p:nvGrpSpPr>
          <p:cNvPr id="20" name="Group 20"/>
          <p:cNvGrpSpPr/>
          <p:nvPr/>
        </p:nvGrpSpPr>
        <p:grpSpPr>
          <a:xfrm>
            <a:off x="-4463047" y="5335520"/>
            <a:ext cx="24125450" cy="2927260"/>
            <a:chOff x="0" y="0"/>
            <a:chExt cx="6354028" cy="770966"/>
          </a:xfrm>
        </p:grpSpPr>
        <p:sp>
          <p:nvSpPr>
            <p:cNvPr id="21" name="Freeform 21"/>
            <p:cNvSpPr/>
            <p:nvPr/>
          </p:nvSpPr>
          <p:spPr>
            <a:xfrm>
              <a:off x="0" y="0"/>
              <a:ext cx="6354028" cy="770966"/>
            </a:xfrm>
            <a:custGeom>
              <a:avLst/>
              <a:gdLst/>
              <a:ahLst/>
              <a:cxnLst/>
              <a:rect l="l" t="t" r="r" b="b"/>
              <a:pathLst>
                <a:path w="6354028" h="770966">
                  <a:moveTo>
                    <a:pt x="0" y="0"/>
                  </a:moveTo>
                  <a:lnTo>
                    <a:pt x="6354028" y="0"/>
                  </a:lnTo>
                  <a:lnTo>
                    <a:pt x="6354028" y="770966"/>
                  </a:lnTo>
                  <a:lnTo>
                    <a:pt x="0" y="770966"/>
                  </a:lnTo>
                  <a:close/>
                </a:path>
              </a:pathLst>
            </a:custGeom>
            <a:solidFill>
              <a:srgbClr val="FFFFFF"/>
            </a:solidFill>
          </p:spPr>
        </p:sp>
        <p:sp>
          <p:nvSpPr>
            <p:cNvPr id="22" name="TextBox 22"/>
            <p:cNvSpPr txBox="1"/>
            <p:nvPr/>
          </p:nvSpPr>
          <p:spPr>
            <a:xfrm>
              <a:off x="0" y="-38100"/>
              <a:ext cx="6354028" cy="809066"/>
            </a:xfrm>
            <a:prstGeom prst="rect">
              <a:avLst/>
            </a:prstGeom>
          </p:spPr>
          <p:txBody>
            <a:bodyPr lIns="50800" tIns="50800" rIns="50800" bIns="50800" rtlCol="0" anchor="ctr"/>
            <a:lstStyle/>
            <a:p>
              <a:pPr algn="ctr">
                <a:lnSpc>
                  <a:spcPts val="2659"/>
                </a:lnSpc>
              </a:pPr>
              <a:endParaRPr/>
            </a:p>
          </p:txBody>
        </p:sp>
      </p:grpSp>
      <p:grpSp>
        <p:nvGrpSpPr>
          <p:cNvPr id="23" name="Group 23"/>
          <p:cNvGrpSpPr/>
          <p:nvPr/>
        </p:nvGrpSpPr>
        <p:grpSpPr>
          <a:xfrm>
            <a:off x="-420562" y="560293"/>
            <a:ext cx="1449262" cy="10671445"/>
            <a:chOff x="0" y="0"/>
            <a:chExt cx="381699" cy="2810586"/>
          </a:xfrm>
        </p:grpSpPr>
        <p:sp>
          <p:nvSpPr>
            <p:cNvPr id="24" name="Freeform 24"/>
            <p:cNvSpPr/>
            <p:nvPr/>
          </p:nvSpPr>
          <p:spPr>
            <a:xfrm>
              <a:off x="0" y="0"/>
              <a:ext cx="381699" cy="2810586"/>
            </a:xfrm>
            <a:custGeom>
              <a:avLst/>
              <a:gdLst/>
              <a:ahLst/>
              <a:cxnLst/>
              <a:rect l="l" t="t" r="r" b="b"/>
              <a:pathLst>
                <a:path w="381699" h="2810586">
                  <a:moveTo>
                    <a:pt x="0" y="0"/>
                  </a:moveTo>
                  <a:lnTo>
                    <a:pt x="381699" y="0"/>
                  </a:lnTo>
                  <a:lnTo>
                    <a:pt x="381699" y="2810586"/>
                  </a:lnTo>
                  <a:lnTo>
                    <a:pt x="0" y="2810586"/>
                  </a:lnTo>
                  <a:close/>
                </a:path>
              </a:pathLst>
            </a:custGeom>
            <a:solidFill>
              <a:srgbClr val="FFFFFF"/>
            </a:solidFill>
          </p:spPr>
        </p:sp>
        <p:sp>
          <p:nvSpPr>
            <p:cNvPr id="25" name="TextBox 25"/>
            <p:cNvSpPr txBox="1"/>
            <p:nvPr/>
          </p:nvSpPr>
          <p:spPr>
            <a:xfrm>
              <a:off x="0" y="-38100"/>
              <a:ext cx="381699" cy="2848686"/>
            </a:xfrm>
            <a:prstGeom prst="rect">
              <a:avLst/>
            </a:prstGeom>
          </p:spPr>
          <p:txBody>
            <a:bodyPr lIns="50800" tIns="50800" rIns="50800" bIns="50800" rtlCol="0" anchor="ctr"/>
            <a:lstStyle/>
            <a:p>
              <a:pPr algn="ctr">
                <a:lnSpc>
                  <a:spcPts val="2659"/>
                </a:lnSpc>
              </a:pPr>
              <a:endParaRPr/>
            </a:p>
          </p:txBody>
        </p:sp>
      </p:grpSp>
      <p:grpSp>
        <p:nvGrpSpPr>
          <p:cNvPr id="26" name="Group 26"/>
          <p:cNvGrpSpPr/>
          <p:nvPr/>
        </p:nvGrpSpPr>
        <p:grpSpPr>
          <a:xfrm>
            <a:off x="1028700" y="5896015"/>
            <a:ext cx="16230600" cy="3839403"/>
            <a:chOff x="0" y="0"/>
            <a:chExt cx="4274726" cy="1011201"/>
          </a:xfrm>
        </p:grpSpPr>
        <p:sp>
          <p:nvSpPr>
            <p:cNvPr id="27" name="Freeform 27"/>
            <p:cNvSpPr/>
            <p:nvPr/>
          </p:nvSpPr>
          <p:spPr>
            <a:xfrm>
              <a:off x="0" y="0"/>
              <a:ext cx="4274726" cy="1011201"/>
            </a:xfrm>
            <a:custGeom>
              <a:avLst/>
              <a:gdLst/>
              <a:ahLst/>
              <a:cxnLst/>
              <a:rect l="l" t="t" r="r" b="b"/>
              <a:pathLst>
                <a:path w="4274726" h="1011201">
                  <a:moveTo>
                    <a:pt x="0" y="0"/>
                  </a:moveTo>
                  <a:lnTo>
                    <a:pt x="4274726" y="0"/>
                  </a:lnTo>
                  <a:lnTo>
                    <a:pt x="4274726" y="1011201"/>
                  </a:lnTo>
                  <a:lnTo>
                    <a:pt x="0" y="1011201"/>
                  </a:lnTo>
                  <a:close/>
                </a:path>
              </a:pathLst>
            </a:custGeom>
            <a:solidFill>
              <a:srgbClr val="F6F6F6"/>
            </a:solidFill>
          </p:spPr>
        </p:sp>
        <p:sp>
          <p:nvSpPr>
            <p:cNvPr id="28" name="TextBox 28"/>
            <p:cNvSpPr txBox="1"/>
            <p:nvPr/>
          </p:nvSpPr>
          <p:spPr>
            <a:xfrm>
              <a:off x="0" y="-38100"/>
              <a:ext cx="4274726" cy="1049301"/>
            </a:xfrm>
            <a:prstGeom prst="rect">
              <a:avLst/>
            </a:prstGeom>
          </p:spPr>
          <p:txBody>
            <a:bodyPr lIns="50800" tIns="50800" rIns="50800" bIns="50800" rtlCol="0" anchor="ctr"/>
            <a:lstStyle/>
            <a:p>
              <a:pPr algn="ctr">
                <a:lnSpc>
                  <a:spcPts val="2659"/>
                </a:lnSpc>
              </a:pPr>
              <a:endParaRPr/>
            </a:p>
          </p:txBody>
        </p:sp>
      </p:grpSp>
      <p:grpSp>
        <p:nvGrpSpPr>
          <p:cNvPr id="29" name="Group 29"/>
          <p:cNvGrpSpPr/>
          <p:nvPr/>
        </p:nvGrpSpPr>
        <p:grpSpPr>
          <a:xfrm>
            <a:off x="16118268" y="557525"/>
            <a:ext cx="1141032" cy="471175"/>
            <a:chOff x="0" y="0"/>
            <a:chExt cx="1521375" cy="628233"/>
          </a:xfrm>
        </p:grpSpPr>
        <p:grpSp>
          <p:nvGrpSpPr>
            <p:cNvPr id="30" name="Group 30"/>
            <p:cNvGrpSpPr/>
            <p:nvPr/>
          </p:nvGrpSpPr>
          <p:grpSpPr>
            <a:xfrm>
              <a:off x="0" y="0"/>
              <a:ext cx="628233" cy="628233"/>
              <a:chOff x="0" y="0"/>
              <a:chExt cx="812800" cy="812800"/>
            </a:xfrm>
          </p:grpSpPr>
          <p:sp>
            <p:nvSpPr>
              <p:cNvPr id="31" name="Freeform 3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15000"/>
                    </a:srgbClr>
                  </a:gs>
                  <a:gs pos="100000">
                    <a:srgbClr val="2932FF">
                      <a:alpha val="15000"/>
                    </a:srgbClr>
                  </a:gs>
                </a:gsLst>
                <a:lin ang="0"/>
              </a:gradFill>
            </p:spPr>
          </p:sp>
          <p:sp>
            <p:nvSpPr>
              <p:cNvPr id="32" name="TextBox 32"/>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33" name="Group 33"/>
            <p:cNvGrpSpPr/>
            <p:nvPr/>
          </p:nvGrpSpPr>
          <p:grpSpPr>
            <a:xfrm>
              <a:off x="297714" y="0"/>
              <a:ext cx="628233" cy="628233"/>
              <a:chOff x="0" y="0"/>
              <a:chExt cx="812800" cy="812800"/>
            </a:xfrm>
          </p:grpSpPr>
          <p:sp>
            <p:nvSpPr>
              <p:cNvPr id="34" name="Freeform 3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50000"/>
                    </a:srgbClr>
                  </a:gs>
                  <a:gs pos="100000">
                    <a:srgbClr val="2932FF">
                      <a:alpha val="50000"/>
                    </a:srgbClr>
                  </a:gs>
                </a:gsLst>
                <a:lin ang="0"/>
              </a:gradFill>
            </p:spPr>
          </p:sp>
          <p:sp>
            <p:nvSpPr>
              <p:cNvPr id="35" name="TextBox 35"/>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36" name="Group 36"/>
            <p:cNvGrpSpPr/>
            <p:nvPr/>
          </p:nvGrpSpPr>
          <p:grpSpPr>
            <a:xfrm>
              <a:off x="595428" y="0"/>
              <a:ext cx="628233" cy="628233"/>
              <a:chOff x="0" y="0"/>
              <a:chExt cx="812800" cy="812800"/>
            </a:xfrm>
          </p:grpSpPr>
          <p:sp>
            <p:nvSpPr>
              <p:cNvPr id="37" name="Freeform 3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75000"/>
                    </a:srgbClr>
                  </a:gs>
                  <a:gs pos="100000">
                    <a:srgbClr val="2932FF">
                      <a:alpha val="75000"/>
                    </a:srgbClr>
                  </a:gs>
                </a:gsLst>
                <a:lin ang="0"/>
              </a:gradFill>
            </p:spPr>
          </p:sp>
          <p:sp>
            <p:nvSpPr>
              <p:cNvPr id="38" name="TextBox 38"/>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39" name="Group 39"/>
            <p:cNvGrpSpPr/>
            <p:nvPr/>
          </p:nvGrpSpPr>
          <p:grpSpPr>
            <a:xfrm>
              <a:off x="893143" y="0"/>
              <a:ext cx="628233" cy="628233"/>
              <a:chOff x="0" y="0"/>
              <a:chExt cx="812800" cy="812800"/>
            </a:xfrm>
          </p:grpSpPr>
          <p:sp>
            <p:nvSpPr>
              <p:cNvPr id="40" name="Freeform 4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100000"/>
                    </a:srgbClr>
                  </a:gs>
                  <a:gs pos="100000">
                    <a:srgbClr val="2932FF">
                      <a:alpha val="100000"/>
                    </a:srgbClr>
                  </a:gs>
                </a:gsLst>
                <a:lin ang="0"/>
              </a:gradFill>
            </p:spPr>
          </p:sp>
          <p:sp>
            <p:nvSpPr>
              <p:cNvPr id="41" name="TextBox 41"/>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sp>
        <p:nvSpPr>
          <p:cNvPr id="42" name="TextBox 42"/>
          <p:cNvSpPr txBox="1"/>
          <p:nvPr/>
        </p:nvSpPr>
        <p:spPr>
          <a:xfrm>
            <a:off x="1028700" y="480482"/>
            <a:ext cx="3868111" cy="548218"/>
          </a:xfrm>
          <a:prstGeom prst="rect">
            <a:avLst/>
          </a:prstGeom>
        </p:spPr>
        <p:txBody>
          <a:bodyPr lIns="0" tIns="0" rIns="0" bIns="0" rtlCol="0" anchor="t">
            <a:spAutoFit/>
          </a:bodyPr>
          <a:lstStyle/>
          <a:p>
            <a:pPr algn="l">
              <a:lnSpc>
                <a:spcPts val="4433"/>
              </a:lnSpc>
            </a:pPr>
            <a:r>
              <a:rPr lang="en-US" sz="3166" b="1" spc="88">
                <a:solidFill>
                  <a:srgbClr val="171FD0"/>
                </a:solidFill>
                <a:latin typeface="Montserrat Bold"/>
                <a:ea typeface="Montserrat Bold"/>
                <a:cs typeface="Montserrat Bold"/>
                <a:sym typeface="Montserrat Bold"/>
              </a:rPr>
              <a:t>Sommaire</a:t>
            </a:r>
          </a:p>
        </p:txBody>
      </p:sp>
      <p:sp>
        <p:nvSpPr>
          <p:cNvPr id="43" name="TextBox 43"/>
          <p:cNvSpPr txBox="1"/>
          <p:nvPr/>
        </p:nvSpPr>
        <p:spPr>
          <a:xfrm>
            <a:off x="2840110" y="6162857"/>
            <a:ext cx="4516365" cy="1385094"/>
          </a:xfrm>
          <a:prstGeom prst="rect">
            <a:avLst/>
          </a:prstGeom>
        </p:spPr>
        <p:txBody>
          <a:bodyPr lIns="0" tIns="0" rIns="0" bIns="0" rtlCol="0" anchor="t">
            <a:spAutoFit/>
          </a:bodyPr>
          <a:lstStyle/>
          <a:p>
            <a:pPr algn="l">
              <a:lnSpc>
                <a:spcPts val="5556"/>
              </a:lnSpc>
            </a:pPr>
            <a:r>
              <a:rPr lang="en-US" sz="3968" b="1">
                <a:solidFill>
                  <a:srgbClr val="171FD0"/>
                </a:solidFill>
                <a:latin typeface="Montserrat Medium"/>
                <a:ea typeface="Montserrat Medium"/>
                <a:cs typeface="Montserrat Medium"/>
                <a:sym typeface="Montserrat Medium"/>
              </a:rPr>
              <a:t>Modélisation de l’application</a:t>
            </a:r>
          </a:p>
        </p:txBody>
      </p:sp>
      <p:sp>
        <p:nvSpPr>
          <p:cNvPr id="44" name="TextBox 44"/>
          <p:cNvSpPr txBox="1"/>
          <p:nvPr/>
        </p:nvSpPr>
        <p:spPr>
          <a:xfrm>
            <a:off x="2840110" y="7645474"/>
            <a:ext cx="4516365" cy="2089944"/>
          </a:xfrm>
          <a:prstGeom prst="rect">
            <a:avLst/>
          </a:prstGeom>
        </p:spPr>
        <p:txBody>
          <a:bodyPr lIns="0" tIns="0" rIns="0" bIns="0" rtlCol="0" anchor="t">
            <a:spAutoFit/>
          </a:bodyPr>
          <a:lstStyle/>
          <a:p>
            <a:pPr algn="l">
              <a:lnSpc>
                <a:spcPts val="5556"/>
              </a:lnSpc>
            </a:pPr>
            <a:r>
              <a:rPr lang="en-US" sz="3968" b="1">
                <a:solidFill>
                  <a:srgbClr val="171FD0"/>
                </a:solidFill>
                <a:latin typeface="Montserrat Medium"/>
                <a:ea typeface="Montserrat Medium"/>
                <a:cs typeface="Montserrat Medium"/>
                <a:sym typeface="Montserrat Medium"/>
              </a:rPr>
              <a:t>Création de la base de données avec MySQL</a:t>
            </a:r>
          </a:p>
        </p:txBody>
      </p:sp>
      <p:sp>
        <p:nvSpPr>
          <p:cNvPr id="45" name="TextBox 45"/>
          <p:cNvSpPr txBox="1"/>
          <p:nvPr/>
        </p:nvSpPr>
        <p:spPr>
          <a:xfrm>
            <a:off x="10918147" y="6162857"/>
            <a:ext cx="4516365" cy="2089944"/>
          </a:xfrm>
          <a:prstGeom prst="rect">
            <a:avLst/>
          </a:prstGeom>
        </p:spPr>
        <p:txBody>
          <a:bodyPr lIns="0" tIns="0" rIns="0" bIns="0" rtlCol="0" anchor="t">
            <a:spAutoFit/>
          </a:bodyPr>
          <a:lstStyle/>
          <a:p>
            <a:pPr algn="l">
              <a:lnSpc>
                <a:spcPts val="5556"/>
              </a:lnSpc>
            </a:pPr>
            <a:r>
              <a:rPr lang="en-US" sz="3968" b="1">
                <a:solidFill>
                  <a:srgbClr val="171FD0"/>
                </a:solidFill>
                <a:latin typeface="Montserrat Medium"/>
                <a:ea typeface="Montserrat Medium"/>
                <a:cs typeface="Montserrat Medium"/>
                <a:sym typeface="Montserrat Medium"/>
              </a:rPr>
              <a:t>Interfacage de python et de MySQL</a:t>
            </a:r>
          </a:p>
        </p:txBody>
      </p:sp>
      <p:sp>
        <p:nvSpPr>
          <p:cNvPr id="46" name="TextBox 46"/>
          <p:cNvSpPr txBox="1"/>
          <p:nvPr/>
        </p:nvSpPr>
        <p:spPr>
          <a:xfrm>
            <a:off x="10918147" y="8233372"/>
            <a:ext cx="4516365" cy="1385094"/>
          </a:xfrm>
          <a:prstGeom prst="rect">
            <a:avLst/>
          </a:prstGeom>
        </p:spPr>
        <p:txBody>
          <a:bodyPr lIns="0" tIns="0" rIns="0" bIns="0" rtlCol="0" anchor="t">
            <a:spAutoFit/>
          </a:bodyPr>
          <a:lstStyle/>
          <a:p>
            <a:pPr algn="l">
              <a:lnSpc>
                <a:spcPts val="5556"/>
              </a:lnSpc>
            </a:pPr>
            <a:r>
              <a:rPr lang="en-US" sz="3968" b="1" dirty="0" err="1">
                <a:solidFill>
                  <a:srgbClr val="171FD0"/>
                </a:solidFill>
                <a:latin typeface="Montserrat Medium"/>
                <a:ea typeface="Montserrat Medium"/>
                <a:cs typeface="Montserrat Medium"/>
                <a:sym typeface="Montserrat Medium"/>
              </a:rPr>
              <a:t>Codage</a:t>
            </a:r>
            <a:r>
              <a:rPr lang="en-US" sz="3968" b="1" dirty="0">
                <a:solidFill>
                  <a:srgbClr val="171FD0"/>
                </a:solidFill>
                <a:latin typeface="Montserrat Medium"/>
                <a:ea typeface="Montserrat Medium"/>
                <a:cs typeface="Montserrat Medium"/>
                <a:sym typeface="Montserrat Medium"/>
              </a:rPr>
              <a:t> avec Python</a:t>
            </a:r>
          </a:p>
        </p:txBody>
      </p:sp>
      <p:grpSp>
        <p:nvGrpSpPr>
          <p:cNvPr id="47" name="Group 47"/>
          <p:cNvGrpSpPr/>
          <p:nvPr/>
        </p:nvGrpSpPr>
        <p:grpSpPr>
          <a:xfrm>
            <a:off x="1337849" y="6096119"/>
            <a:ext cx="1193111" cy="889920"/>
            <a:chOff x="0" y="0"/>
            <a:chExt cx="1590815" cy="1186561"/>
          </a:xfrm>
        </p:grpSpPr>
        <p:grpSp>
          <p:nvGrpSpPr>
            <p:cNvPr id="48" name="Group 48"/>
            <p:cNvGrpSpPr/>
            <p:nvPr/>
          </p:nvGrpSpPr>
          <p:grpSpPr>
            <a:xfrm>
              <a:off x="0" y="0"/>
              <a:ext cx="1590815" cy="1186561"/>
              <a:chOff x="0" y="0"/>
              <a:chExt cx="360499" cy="268890"/>
            </a:xfrm>
          </p:grpSpPr>
          <p:sp>
            <p:nvSpPr>
              <p:cNvPr id="49" name="Freeform 49"/>
              <p:cNvSpPr/>
              <p:nvPr/>
            </p:nvSpPr>
            <p:spPr>
              <a:xfrm>
                <a:off x="0" y="0"/>
                <a:ext cx="360499" cy="268890"/>
              </a:xfrm>
              <a:custGeom>
                <a:avLst/>
                <a:gdLst/>
                <a:ahLst/>
                <a:cxnLst/>
                <a:rect l="l" t="t" r="r" b="b"/>
                <a:pathLst>
                  <a:path w="360499" h="268890">
                    <a:moveTo>
                      <a:pt x="0" y="0"/>
                    </a:moveTo>
                    <a:lnTo>
                      <a:pt x="360499" y="0"/>
                    </a:lnTo>
                    <a:lnTo>
                      <a:pt x="360499" y="268890"/>
                    </a:lnTo>
                    <a:lnTo>
                      <a:pt x="0" y="268890"/>
                    </a:lnTo>
                    <a:close/>
                  </a:path>
                </a:pathLst>
              </a:custGeom>
              <a:gradFill rotWithShape="1">
                <a:gsLst>
                  <a:gs pos="0">
                    <a:srgbClr val="1119C2">
                      <a:alpha val="100000"/>
                    </a:srgbClr>
                  </a:gs>
                  <a:gs pos="100000">
                    <a:srgbClr val="2932FF">
                      <a:alpha val="100000"/>
                    </a:srgbClr>
                  </a:gs>
                </a:gsLst>
                <a:lin ang="0"/>
              </a:gradFill>
            </p:spPr>
          </p:sp>
          <p:sp>
            <p:nvSpPr>
              <p:cNvPr id="50" name="TextBox 50"/>
              <p:cNvSpPr txBox="1"/>
              <p:nvPr/>
            </p:nvSpPr>
            <p:spPr>
              <a:xfrm>
                <a:off x="0" y="-38100"/>
                <a:ext cx="360499" cy="306990"/>
              </a:xfrm>
              <a:prstGeom prst="rect">
                <a:avLst/>
              </a:prstGeom>
            </p:spPr>
            <p:txBody>
              <a:bodyPr lIns="50800" tIns="50800" rIns="50800" bIns="50800" rtlCol="0" anchor="ctr"/>
              <a:lstStyle/>
              <a:p>
                <a:pPr algn="ctr">
                  <a:lnSpc>
                    <a:spcPts val="2659"/>
                  </a:lnSpc>
                </a:pPr>
                <a:endParaRPr/>
              </a:p>
            </p:txBody>
          </p:sp>
        </p:grpSp>
        <p:sp>
          <p:nvSpPr>
            <p:cNvPr id="51" name="TextBox 51"/>
            <p:cNvSpPr txBox="1"/>
            <p:nvPr/>
          </p:nvSpPr>
          <p:spPr>
            <a:xfrm>
              <a:off x="0" y="98352"/>
              <a:ext cx="1590815" cy="913657"/>
            </a:xfrm>
            <a:prstGeom prst="rect">
              <a:avLst/>
            </a:prstGeom>
          </p:spPr>
          <p:txBody>
            <a:bodyPr lIns="0" tIns="0" rIns="0" bIns="0" rtlCol="0" anchor="t">
              <a:spAutoFit/>
            </a:bodyPr>
            <a:lstStyle/>
            <a:p>
              <a:pPr algn="ctr">
                <a:lnSpc>
                  <a:spcPts val="5816"/>
                </a:lnSpc>
              </a:pPr>
              <a:r>
                <a:rPr lang="en-US" sz="4154" b="1">
                  <a:solidFill>
                    <a:srgbClr val="FFFFFF"/>
                  </a:solidFill>
                  <a:latin typeface="Montserrat Bold"/>
                  <a:ea typeface="Montserrat Bold"/>
                  <a:cs typeface="Montserrat Bold"/>
                  <a:sym typeface="Montserrat Bold"/>
                </a:rPr>
                <a:t>01</a:t>
              </a:r>
            </a:p>
          </p:txBody>
        </p:sp>
      </p:grpSp>
      <p:grpSp>
        <p:nvGrpSpPr>
          <p:cNvPr id="52" name="Group 52"/>
          <p:cNvGrpSpPr/>
          <p:nvPr/>
        </p:nvGrpSpPr>
        <p:grpSpPr>
          <a:xfrm>
            <a:off x="1337849" y="7721674"/>
            <a:ext cx="1193111" cy="889920"/>
            <a:chOff x="0" y="0"/>
            <a:chExt cx="1590815" cy="1186561"/>
          </a:xfrm>
        </p:grpSpPr>
        <p:grpSp>
          <p:nvGrpSpPr>
            <p:cNvPr id="53" name="Group 53"/>
            <p:cNvGrpSpPr/>
            <p:nvPr/>
          </p:nvGrpSpPr>
          <p:grpSpPr>
            <a:xfrm>
              <a:off x="0" y="0"/>
              <a:ext cx="1590815" cy="1186561"/>
              <a:chOff x="0" y="0"/>
              <a:chExt cx="360499" cy="268890"/>
            </a:xfrm>
          </p:grpSpPr>
          <p:sp>
            <p:nvSpPr>
              <p:cNvPr id="54" name="Freeform 54"/>
              <p:cNvSpPr/>
              <p:nvPr/>
            </p:nvSpPr>
            <p:spPr>
              <a:xfrm>
                <a:off x="0" y="0"/>
                <a:ext cx="360499" cy="268890"/>
              </a:xfrm>
              <a:custGeom>
                <a:avLst/>
                <a:gdLst/>
                <a:ahLst/>
                <a:cxnLst/>
                <a:rect l="l" t="t" r="r" b="b"/>
                <a:pathLst>
                  <a:path w="360499" h="268890">
                    <a:moveTo>
                      <a:pt x="0" y="0"/>
                    </a:moveTo>
                    <a:lnTo>
                      <a:pt x="360499" y="0"/>
                    </a:lnTo>
                    <a:lnTo>
                      <a:pt x="360499" y="268890"/>
                    </a:lnTo>
                    <a:lnTo>
                      <a:pt x="0" y="268890"/>
                    </a:lnTo>
                    <a:close/>
                  </a:path>
                </a:pathLst>
              </a:custGeom>
              <a:gradFill rotWithShape="1">
                <a:gsLst>
                  <a:gs pos="0">
                    <a:srgbClr val="1119C2">
                      <a:alpha val="100000"/>
                    </a:srgbClr>
                  </a:gs>
                  <a:gs pos="100000">
                    <a:srgbClr val="2932FF">
                      <a:alpha val="100000"/>
                    </a:srgbClr>
                  </a:gs>
                </a:gsLst>
                <a:lin ang="0"/>
              </a:gradFill>
            </p:spPr>
          </p:sp>
          <p:sp>
            <p:nvSpPr>
              <p:cNvPr id="55" name="TextBox 55"/>
              <p:cNvSpPr txBox="1"/>
              <p:nvPr/>
            </p:nvSpPr>
            <p:spPr>
              <a:xfrm>
                <a:off x="0" y="-38100"/>
                <a:ext cx="360499" cy="306990"/>
              </a:xfrm>
              <a:prstGeom prst="rect">
                <a:avLst/>
              </a:prstGeom>
            </p:spPr>
            <p:txBody>
              <a:bodyPr lIns="50800" tIns="50800" rIns="50800" bIns="50800" rtlCol="0" anchor="ctr"/>
              <a:lstStyle/>
              <a:p>
                <a:pPr algn="ctr">
                  <a:lnSpc>
                    <a:spcPts val="2659"/>
                  </a:lnSpc>
                </a:pPr>
                <a:endParaRPr/>
              </a:p>
            </p:txBody>
          </p:sp>
        </p:grpSp>
        <p:sp>
          <p:nvSpPr>
            <p:cNvPr id="56" name="TextBox 56"/>
            <p:cNvSpPr txBox="1"/>
            <p:nvPr/>
          </p:nvSpPr>
          <p:spPr>
            <a:xfrm>
              <a:off x="0" y="98352"/>
              <a:ext cx="1590815" cy="913657"/>
            </a:xfrm>
            <a:prstGeom prst="rect">
              <a:avLst/>
            </a:prstGeom>
          </p:spPr>
          <p:txBody>
            <a:bodyPr lIns="0" tIns="0" rIns="0" bIns="0" rtlCol="0" anchor="t">
              <a:spAutoFit/>
            </a:bodyPr>
            <a:lstStyle/>
            <a:p>
              <a:pPr algn="ctr">
                <a:lnSpc>
                  <a:spcPts val="5816"/>
                </a:lnSpc>
              </a:pPr>
              <a:r>
                <a:rPr lang="en-US" sz="4154" b="1">
                  <a:solidFill>
                    <a:srgbClr val="FFFFFF"/>
                  </a:solidFill>
                  <a:latin typeface="Montserrat Bold"/>
                  <a:ea typeface="Montserrat Bold"/>
                  <a:cs typeface="Montserrat Bold"/>
                  <a:sym typeface="Montserrat Bold"/>
                </a:rPr>
                <a:t>02</a:t>
              </a:r>
            </a:p>
          </p:txBody>
        </p:sp>
      </p:grpSp>
      <p:grpSp>
        <p:nvGrpSpPr>
          <p:cNvPr id="57" name="Group 57"/>
          <p:cNvGrpSpPr/>
          <p:nvPr/>
        </p:nvGrpSpPr>
        <p:grpSpPr>
          <a:xfrm>
            <a:off x="9144000" y="6097760"/>
            <a:ext cx="1193111" cy="889920"/>
            <a:chOff x="0" y="0"/>
            <a:chExt cx="1590815" cy="1186561"/>
          </a:xfrm>
        </p:grpSpPr>
        <p:grpSp>
          <p:nvGrpSpPr>
            <p:cNvPr id="58" name="Group 58"/>
            <p:cNvGrpSpPr/>
            <p:nvPr/>
          </p:nvGrpSpPr>
          <p:grpSpPr>
            <a:xfrm>
              <a:off x="0" y="0"/>
              <a:ext cx="1590815" cy="1186561"/>
              <a:chOff x="0" y="0"/>
              <a:chExt cx="360499" cy="268890"/>
            </a:xfrm>
          </p:grpSpPr>
          <p:sp>
            <p:nvSpPr>
              <p:cNvPr id="59" name="Freeform 59"/>
              <p:cNvSpPr/>
              <p:nvPr/>
            </p:nvSpPr>
            <p:spPr>
              <a:xfrm>
                <a:off x="0" y="0"/>
                <a:ext cx="360499" cy="268890"/>
              </a:xfrm>
              <a:custGeom>
                <a:avLst/>
                <a:gdLst/>
                <a:ahLst/>
                <a:cxnLst/>
                <a:rect l="l" t="t" r="r" b="b"/>
                <a:pathLst>
                  <a:path w="360499" h="268890">
                    <a:moveTo>
                      <a:pt x="0" y="0"/>
                    </a:moveTo>
                    <a:lnTo>
                      <a:pt x="360499" y="0"/>
                    </a:lnTo>
                    <a:lnTo>
                      <a:pt x="360499" y="268890"/>
                    </a:lnTo>
                    <a:lnTo>
                      <a:pt x="0" y="268890"/>
                    </a:lnTo>
                    <a:close/>
                  </a:path>
                </a:pathLst>
              </a:custGeom>
              <a:gradFill rotWithShape="1">
                <a:gsLst>
                  <a:gs pos="0">
                    <a:srgbClr val="1119C2">
                      <a:alpha val="100000"/>
                    </a:srgbClr>
                  </a:gs>
                  <a:gs pos="100000">
                    <a:srgbClr val="2932FF">
                      <a:alpha val="100000"/>
                    </a:srgbClr>
                  </a:gs>
                </a:gsLst>
                <a:lin ang="0"/>
              </a:gradFill>
            </p:spPr>
          </p:sp>
          <p:sp>
            <p:nvSpPr>
              <p:cNvPr id="60" name="TextBox 60"/>
              <p:cNvSpPr txBox="1"/>
              <p:nvPr/>
            </p:nvSpPr>
            <p:spPr>
              <a:xfrm>
                <a:off x="0" y="-38100"/>
                <a:ext cx="360499" cy="306990"/>
              </a:xfrm>
              <a:prstGeom prst="rect">
                <a:avLst/>
              </a:prstGeom>
            </p:spPr>
            <p:txBody>
              <a:bodyPr lIns="50800" tIns="50800" rIns="50800" bIns="50800" rtlCol="0" anchor="ctr"/>
              <a:lstStyle/>
              <a:p>
                <a:pPr algn="ctr">
                  <a:lnSpc>
                    <a:spcPts val="2659"/>
                  </a:lnSpc>
                </a:pPr>
                <a:endParaRPr/>
              </a:p>
            </p:txBody>
          </p:sp>
        </p:grpSp>
        <p:sp>
          <p:nvSpPr>
            <p:cNvPr id="61" name="TextBox 61"/>
            <p:cNvSpPr txBox="1"/>
            <p:nvPr/>
          </p:nvSpPr>
          <p:spPr>
            <a:xfrm>
              <a:off x="0" y="98352"/>
              <a:ext cx="1590815" cy="913657"/>
            </a:xfrm>
            <a:prstGeom prst="rect">
              <a:avLst/>
            </a:prstGeom>
          </p:spPr>
          <p:txBody>
            <a:bodyPr lIns="0" tIns="0" rIns="0" bIns="0" rtlCol="0" anchor="t">
              <a:spAutoFit/>
            </a:bodyPr>
            <a:lstStyle/>
            <a:p>
              <a:pPr algn="ctr">
                <a:lnSpc>
                  <a:spcPts val="5816"/>
                </a:lnSpc>
              </a:pPr>
              <a:r>
                <a:rPr lang="en-US" sz="4154" b="1">
                  <a:solidFill>
                    <a:srgbClr val="FFFFFF"/>
                  </a:solidFill>
                  <a:latin typeface="Montserrat Bold"/>
                  <a:ea typeface="Montserrat Bold"/>
                  <a:cs typeface="Montserrat Bold"/>
                  <a:sym typeface="Montserrat Bold"/>
                </a:rPr>
                <a:t>03</a:t>
              </a:r>
            </a:p>
          </p:txBody>
        </p:sp>
      </p:grpSp>
      <p:grpSp>
        <p:nvGrpSpPr>
          <p:cNvPr id="62" name="Group 62"/>
          <p:cNvGrpSpPr/>
          <p:nvPr/>
        </p:nvGrpSpPr>
        <p:grpSpPr>
          <a:xfrm>
            <a:off x="9144000" y="8309572"/>
            <a:ext cx="1193111" cy="889920"/>
            <a:chOff x="0" y="0"/>
            <a:chExt cx="1590815" cy="1186561"/>
          </a:xfrm>
        </p:grpSpPr>
        <p:grpSp>
          <p:nvGrpSpPr>
            <p:cNvPr id="63" name="Group 63"/>
            <p:cNvGrpSpPr/>
            <p:nvPr/>
          </p:nvGrpSpPr>
          <p:grpSpPr>
            <a:xfrm>
              <a:off x="0" y="0"/>
              <a:ext cx="1590815" cy="1186561"/>
              <a:chOff x="0" y="0"/>
              <a:chExt cx="360499" cy="268890"/>
            </a:xfrm>
          </p:grpSpPr>
          <p:sp>
            <p:nvSpPr>
              <p:cNvPr id="64" name="Freeform 64"/>
              <p:cNvSpPr/>
              <p:nvPr/>
            </p:nvSpPr>
            <p:spPr>
              <a:xfrm>
                <a:off x="0" y="0"/>
                <a:ext cx="360499" cy="268890"/>
              </a:xfrm>
              <a:custGeom>
                <a:avLst/>
                <a:gdLst/>
                <a:ahLst/>
                <a:cxnLst/>
                <a:rect l="l" t="t" r="r" b="b"/>
                <a:pathLst>
                  <a:path w="360499" h="268890">
                    <a:moveTo>
                      <a:pt x="0" y="0"/>
                    </a:moveTo>
                    <a:lnTo>
                      <a:pt x="360499" y="0"/>
                    </a:lnTo>
                    <a:lnTo>
                      <a:pt x="360499" y="268890"/>
                    </a:lnTo>
                    <a:lnTo>
                      <a:pt x="0" y="268890"/>
                    </a:lnTo>
                    <a:close/>
                  </a:path>
                </a:pathLst>
              </a:custGeom>
              <a:gradFill rotWithShape="1">
                <a:gsLst>
                  <a:gs pos="0">
                    <a:srgbClr val="1119C2">
                      <a:alpha val="100000"/>
                    </a:srgbClr>
                  </a:gs>
                  <a:gs pos="100000">
                    <a:srgbClr val="2932FF">
                      <a:alpha val="100000"/>
                    </a:srgbClr>
                  </a:gs>
                </a:gsLst>
                <a:lin ang="0"/>
              </a:gradFill>
            </p:spPr>
          </p:sp>
          <p:sp>
            <p:nvSpPr>
              <p:cNvPr id="65" name="TextBox 65"/>
              <p:cNvSpPr txBox="1"/>
              <p:nvPr/>
            </p:nvSpPr>
            <p:spPr>
              <a:xfrm>
                <a:off x="0" y="-38100"/>
                <a:ext cx="360499" cy="306990"/>
              </a:xfrm>
              <a:prstGeom prst="rect">
                <a:avLst/>
              </a:prstGeom>
            </p:spPr>
            <p:txBody>
              <a:bodyPr lIns="50800" tIns="50800" rIns="50800" bIns="50800" rtlCol="0" anchor="ctr"/>
              <a:lstStyle/>
              <a:p>
                <a:pPr algn="ctr">
                  <a:lnSpc>
                    <a:spcPts val="2659"/>
                  </a:lnSpc>
                </a:pPr>
                <a:endParaRPr/>
              </a:p>
            </p:txBody>
          </p:sp>
        </p:grpSp>
        <p:sp>
          <p:nvSpPr>
            <p:cNvPr id="66" name="TextBox 66"/>
            <p:cNvSpPr txBox="1"/>
            <p:nvPr/>
          </p:nvSpPr>
          <p:spPr>
            <a:xfrm>
              <a:off x="0" y="98352"/>
              <a:ext cx="1590815" cy="913657"/>
            </a:xfrm>
            <a:prstGeom prst="rect">
              <a:avLst/>
            </a:prstGeom>
          </p:spPr>
          <p:txBody>
            <a:bodyPr lIns="0" tIns="0" rIns="0" bIns="0" rtlCol="0" anchor="t">
              <a:spAutoFit/>
            </a:bodyPr>
            <a:lstStyle/>
            <a:p>
              <a:pPr algn="ctr">
                <a:lnSpc>
                  <a:spcPts val="5816"/>
                </a:lnSpc>
              </a:pPr>
              <a:r>
                <a:rPr lang="en-US" sz="4154" b="1">
                  <a:solidFill>
                    <a:srgbClr val="FFFFFF"/>
                  </a:solidFill>
                  <a:latin typeface="Montserrat Bold"/>
                  <a:ea typeface="Montserrat Bold"/>
                  <a:cs typeface="Montserrat Bold"/>
                  <a:sym typeface="Montserrat Bold"/>
                </a:rPr>
                <a:t>04</a:t>
              </a: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869271" y="3747600"/>
            <a:ext cx="5510074" cy="5104324"/>
            <a:chOff x="0" y="0"/>
            <a:chExt cx="1451213" cy="1344349"/>
          </a:xfrm>
        </p:grpSpPr>
        <p:sp>
          <p:nvSpPr>
            <p:cNvPr id="3" name="Freeform 3"/>
            <p:cNvSpPr/>
            <p:nvPr/>
          </p:nvSpPr>
          <p:spPr>
            <a:xfrm>
              <a:off x="0" y="0"/>
              <a:ext cx="1451213" cy="1344349"/>
            </a:xfrm>
            <a:custGeom>
              <a:avLst/>
              <a:gdLst/>
              <a:ahLst/>
              <a:cxnLst/>
              <a:rect l="l" t="t" r="r" b="b"/>
              <a:pathLst>
                <a:path w="1451213" h="1344349">
                  <a:moveTo>
                    <a:pt x="0" y="0"/>
                  </a:moveTo>
                  <a:lnTo>
                    <a:pt x="1451213" y="0"/>
                  </a:lnTo>
                  <a:lnTo>
                    <a:pt x="1451213" y="1344349"/>
                  </a:lnTo>
                  <a:lnTo>
                    <a:pt x="0" y="1344349"/>
                  </a:lnTo>
                  <a:close/>
                </a:path>
              </a:pathLst>
            </a:custGeom>
            <a:solidFill>
              <a:srgbClr val="F6F6F6"/>
            </a:solidFill>
          </p:spPr>
        </p:sp>
        <p:sp>
          <p:nvSpPr>
            <p:cNvPr id="4" name="TextBox 4"/>
            <p:cNvSpPr txBox="1"/>
            <p:nvPr/>
          </p:nvSpPr>
          <p:spPr>
            <a:xfrm>
              <a:off x="0" y="-38100"/>
              <a:ext cx="1451213" cy="1382449"/>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16118268" y="557525"/>
            <a:ext cx="1141032" cy="471175"/>
            <a:chOff x="0" y="0"/>
            <a:chExt cx="1521375" cy="628233"/>
          </a:xfrm>
        </p:grpSpPr>
        <p:grpSp>
          <p:nvGrpSpPr>
            <p:cNvPr id="6" name="Group 6"/>
            <p:cNvGrpSpPr/>
            <p:nvPr/>
          </p:nvGrpSpPr>
          <p:grpSpPr>
            <a:xfrm>
              <a:off x="0" y="0"/>
              <a:ext cx="628233" cy="628233"/>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15000"/>
                    </a:srgbClr>
                  </a:gs>
                  <a:gs pos="100000">
                    <a:srgbClr val="2932FF">
                      <a:alpha val="15000"/>
                    </a:srgbClr>
                  </a:gs>
                </a:gsLst>
                <a:lin ang="0"/>
              </a:gradFill>
            </p:spPr>
          </p:sp>
          <p:sp>
            <p:nvSpPr>
              <p:cNvPr id="8" name="TextBox 8"/>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297714" y="0"/>
              <a:ext cx="628233" cy="628233"/>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50000"/>
                    </a:srgbClr>
                  </a:gs>
                  <a:gs pos="100000">
                    <a:srgbClr val="2932FF">
                      <a:alpha val="50000"/>
                    </a:srgbClr>
                  </a:gs>
                </a:gsLst>
                <a:lin ang="0"/>
              </a:gradFill>
            </p:spPr>
          </p:sp>
          <p:sp>
            <p:nvSpPr>
              <p:cNvPr id="11" name="TextBox 11"/>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2" name="Group 12"/>
            <p:cNvGrpSpPr/>
            <p:nvPr/>
          </p:nvGrpSpPr>
          <p:grpSpPr>
            <a:xfrm>
              <a:off x="595428" y="0"/>
              <a:ext cx="628233" cy="628233"/>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75000"/>
                    </a:srgbClr>
                  </a:gs>
                  <a:gs pos="100000">
                    <a:srgbClr val="2932FF">
                      <a:alpha val="75000"/>
                    </a:srgbClr>
                  </a:gs>
                </a:gsLst>
                <a:lin ang="0"/>
              </a:gradFill>
            </p:spPr>
          </p:sp>
          <p:sp>
            <p:nvSpPr>
              <p:cNvPr id="14" name="TextBox 1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5" name="Group 15"/>
            <p:cNvGrpSpPr/>
            <p:nvPr/>
          </p:nvGrpSpPr>
          <p:grpSpPr>
            <a:xfrm>
              <a:off x="893143" y="0"/>
              <a:ext cx="628233" cy="628233"/>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100000"/>
                    </a:srgbClr>
                  </a:gs>
                  <a:gs pos="100000">
                    <a:srgbClr val="2932FF">
                      <a:alpha val="100000"/>
                    </a:srgbClr>
                  </a:gs>
                </a:gsLst>
                <a:lin ang="0"/>
              </a:gradFill>
            </p:spPr>
          </p:sp>
          <p:sp>
            <p:nvSpPr>
              <p:cNvPr id="17" name="TextBox 1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grpSp>
        <p:nvGrpSpPr>
          <p:cNvPr id="18" name="Group 18"/>
          <p:cNvGrpSpPr/>
          <p:nvPr/>
        </p:nvGrpSpPr>
        <p:grpSpPr>
          <a:xfrm>
            <a:off x="3783737" y="2907029"/>
            <a:ext cx="1681143" cy="1681143"/>
            <a:chOff x="0" y="0"/>
            <a:chExt cx="812800" cy="812800"/>
          </a:xfrm>
        </p:grpSpPr>
        <p:sp>
          <p:nvSpPr>
            <p:cNvPr id="19" name="Freeform 1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100000"/>
                  </a:srgbClr>
                </a:gs>
                <a:gs pos="100000">
                  <a:srgbClr val="2932FF">
                    <a:alpha val="100000"/>
                  </a:srgbClr>
                </a:gs>
              </a:gsLst>
              <a:lin ang="0"/>
            </a:gradFill>
          </p:spPr>
        </p:sp>
        <p:sp>
          <p:nvSpPr>
            <p:cNvPr id="20" name="TextBox 20"/>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21" name="Freeform 21"/>
          <p:cNvSpPr/>
          <p:nvPr/>
        </p:nvSpPr>
        <p:spPr>
          <a:xfrm>
            <a:off x="4123789" y="3203198"/>
            <a:ext cx="1001038" cy="1088804"/>
          </a:xfrm>
          <a:custGeom>
            <a:avLst/>
            <a:gdLst/>
            <a:ahLst/>
            <a:cxnLst/>
            <a:rect l="l" t="t" r="r" b="b"/>
            <a:pathLst>
              <a:path w="1001038" h="1088804">
                <a:moveTo>
                  <a:pt x="0" y="0"/>
                </a:moveTo>
                <a:lnTo>
                  <a:pt x="1001039" y="0"/>
                </a:lnTo>
                <a:lnTo>
                  <a:pt x="1001039" y="1088804"/>
                </a:lnTo>
                <a:lnTo>
                  <a:pt x="0" y="108880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22" name="Freeform 22"/>
          <p:cNvSpPr/>
          <p:nvPr/>
        </p:nvSpPr>
        <p:spPr>
          <a:xfrm>
            <a:off x="9655223" y="2250537"/>
            <a:ext cx="6463046" cy="7007763"/>
          </a:xfrm>
          <a:custGeom>
            <a:avLst/>
            <a:gdLst/>
            <a:ahLst/>
            <a:cxnLst/>
            <a:rect l="l" t="t" r="r" b="b"/>
            <a:pathLst>
              <a:path w="6463046" h="7007763">
                <a:moveTo>
                  <a:pt x="0" y="0"/>
                </a:moveTo>
                <a:lnTo>
                  <a:pt x="6463045" y="0"/>
                </a:lnTo>
                <a:lnTo>
                  <a:pt x="6463045" y="7007763"/>
                </a:lnTo>
                <a:lnTo>
                  <a:pt x="0" y="7007763"/>
                </a:lnTo>
                <a:lnTo>
                  <a:pt x="0" y="0"/>
                </a:lnTo>
                <a:close/>
              </a:path>
            </a:pathLst>
          </a:custGeom>
          <a:blipFill>
            <a:blip r:embed="rId4"/>
            <a:stretch>
              <a:fillRect t="-1051" r="-1763" b="-1051"/>
            </a:stretch>
          </a:blipFill>
        </p:spPr>
      </p:sp>
      <p:sp>
        <p:nvSpPr>
          <p:cNvPr id="23" name="TextBox 23"/>
          <p:cNvSpPr txBox="1"/>
          <p:nvPr/>
        </p:nvSpPr>
        <p:spPr>
          <a:xfrm>
            <a:off x="1028700" y="470957"/>
            <a:ext cx="5510074" cy="1522265"/>
          </a:xfrm>
          <a:prstGeom prst="rect">
            <a:avLst/>
          </a:prstGeom>
        </p:spPr>
        <p:txBody>
          <a:bodyPr lIns="0" tIns="0" rIns="0" bIns="0" rtlCol="0" anchor="t">
            <a:spAutoFit/>
          </a:bodyPr>
          <a:lstStyle/>
          <a:p>
            <a:pPr algn="l">
              <a:lnSpc>
                <a:spcPts val="6143"/>
              </a:lnSpc>
            </a:pPr>
            <a:r>
              <a:rPr lang="en-US" sz="4388" b="1" spc="122">
                <a:solidFill>
                  <a:srgbClr val="171FD0"/>
                </a:solidFill>
                <a:latin typeface="Montserrat Bold"/>
                <a:ea typeface="Montserrat Bold"/>
                <a:cs typeface="Montserrat Bold"/>
                <a:sym typeface="Montserrat Bold"/>
              </a:rPr>
              <a:t>Modélisation de l’application</a:t>
            </a:r>
          </a:p>
        </p:txBody>
      </p:sp>
      <p:sp>
        <p:nvSpPr>
          <p:cNvPr id="24" name="TextBox 24"/>
          <p:cNvSpPr txBox="1"/>
          <p:nvPr/>
        </p:nvSpPr>
        <p:spPr>
          <a:xfrm>
            <a:off x="2178443" y="5095875"/>
            <a:ext cx="4891731" cy="2887778"/>
          </a:xfrm>
          <a:prstGeom prst="rect">
            <a:avLst/>
          </a:prstGeom>
        </p:spPr>
        <p:txBody>
          <a:bodyPr lIns="0" tIns="0" rIns="0" bIns="0" rtlCol="0" anchor="t">
            <a:spAutoFit/>
          </a:bodyPr>
          <a:lstStyle/>
          <a:p>
            <a:pPr algn="ctr">
              <a:lnSpc>
                <a:spcPts val="3788"/>
              </a:lnSpc>
            </a:pPr>
            <a:r>
              <a:rPr lang="en-US" sz="2705" b="1" dirty="0" err="1">
                <a:solidFill>
                  <a:srgbClr val="171FD0"/>
                </a:solidFill>
                <a:latin typeface="Montserrat Medium"/>
                <a:ea typeface="Montserrat Medium"/>
                <a:cs typeface="Montserrat Medium"/>
                <a:sym typeface="Montserrat Medium"/>
              </a:rPr>
              <a:t>Façonner</a:t>
            </a:r>
            <a:r>
              <a:rPr lang="en-US" sz="2705" b="1" dirty="0">
                <a:solidFill>
                  <a:srgbClr val="171FD0"/>
                </a:solidFill>
                <a:latin typeface="Montserrat Medium"/>
                <a:ea typeface="Montserrat Medium"/>
                <a:cs typeface="Montserrat Medium"/>
                <a:sym typeface="Montserrat Medium"/>
              </a:rPr>
              <a:t> un </a:t>
            </a:r>
            <a:r>
              <a:rPr lang="en-US" sz="2705" b="1" dirty="0" err="1">
                <a:solidFill>
                  <a:srgbClr val="171FD0"/>
                </a:solidFill>
                <a:latin typeface="Montserrat Medium"/>
                <a:ea typeface="Montserrat Medium"/>
                <a:cs typeface="Montserrat Medium"/>
                <a:sym typeface="Montserrat Medium"/>
              </a:rPr>
              <a:t>modèle</a:t>
            </a:r>
            <a:r>
              <a:rPr lang="en-US" sz="2705" b="1" dirty="0">
                <a:solidFill>
                  <a:srgbClr val="171FD0"/>
                </a:solidFill>
                <a:latin typeface="Montserrat Medium"/>
                <a:ea typeface="Montserrat Medium"/>
                <a:cs typeface="Montserrat Medium"/>
                <a:sym typeface="Montserrat Medium"/>
              </a:rPr>
              <a:t> de </a:t>
            </a:r>
            <a:r>
              <a:rPr lang="en-US" sz="2705" b="1" dirty="0" err="1">
                <a:solidFill>
                  <a:srgbClr val="171FD0"/>
                </a:solidFill>
                <a:latin typeface="Montserrat Medium"/>
                <a:ea typeface="Montserrat Medium"/>
                <a:cs typeface="Montserrat Medium"/>
                <a:sym typeface="Montserrat Medium"/>
              </a:rPr>
              <a:t>l’application</a:t>
            </a:r>
            <a:r>
              <a:rPr lang="en-US" sz="2705" b="1" dirty="0">
                <a:solidFill>
                  <a:srgbClr val="171FD0"/>
                </a:solidFill>
                <a:latin typeface="Montserrat Medium"/>
                <a:ea typeface="Montserrat Medium"/>
                <a:cs typeface="Montserrat Medium"/>
                <a:sym typeface="Montserrat Medium"/>
              </a:rPr>
              <a:t> avec Adobe Illustrator pour </a:t>
            </a:r>
            <a:r>
              <a:rPr lang="en-US" sz="2705" b="1" dirty="0" err="1">
                <a:solidFill>
                  <a:srgbClr val="171FD0"/>
                </a:solidFill>
                <a:latin typeface="Montserrat Medium"/>
                <a:ea typeface="Montserrat Medium"/>
                <a:cs typeface="Montserrat Medium"/>
                <a:sym typeface="Montserrat Medium"/>
              </a:rPr>
              <a:t>une</a:t>
            </a:r>
            <a:r>
              <a:rPr lang="en-US" sz="2705" b="1" dirty="0">
                <a:solidFill>
                  <a:srgbClr val="171FD0"/>
                </a:solidFill>
                <a:latin typeface="Montserrat Medium"/>
                <a:ea typeface="Montserrat Medium"/>
                <a:cs typeface="Montserrat Medium"/>
                <a:sym typeface="Montserrat Medium"/>
              </a:rPr>
              <a:t> vision </a:t>
            </a:r>
            <a:r>
              <a:rPr lang="en-US" sz="2705" b="1" dirty="0" err="1">
                <a:solidFill>
                  <a:srgbClr val="171FD0"/>
                </a:solidFill>
                <a:latin typeface="Montserrat Medium"/>
                <a:ea typeface="Montserrat Medium"/>
                <a:cs typeface="Montserrat Medium"/>
                <a:sym typeface="Montserrat Medium"/>
              </a:rPr>
              <a:t>globale</a:t>
            </a:r>
            <a:r>
              <a:rPr lang="en-US" sz="2705" b="1" dirty="0">
                <a:solidFill>
                  <a:srgbClr val="171FD0"/>
                </a:solidFill>
                <a:latin typeface="Montserrat Medium"/>
                <a:ea typeface="Montserrat Medium"/>
                <a:cs typeface="Montserrat Medium"/>
                <a:sym typeface="Montserrat Medium"/>
              </a:rPr>
              <a:t> des </a:t>
            </a:r>
            <a:r>
              <a:rPr lang="en-US" sz="2705" b="1" dirty="0" err="1">
                <a:solidFill>
                  <a:srgbClr val="171FD0"/>
                </a:solidFill>
                <a:latin typeface="Montserrat Medium"/>
                <a:ea typeface="Montserrat Medium"/>
                <a:cs typeface="Montserrat Medium"/>
                <a:sym typeface="Montserrat Medium"/>
              </a:rPr>
              <a:t>différents</a:t>
            </a:r>
            <a:r>
              <a:rPr lang="en-US" sz="2705" b="1" dirty="0">
                <a:solidFill>
                  <a:srgbClr val="171FD0"/>
                </a:solidFill>
                <a:latin typeface="Montserrat Medium"/>
                <a:ea typeface="Montserrat Medium"/>
                <a:cs typeface="Montserrat Medium"/>
                <a:sym typeface="Montserrat Medium"/>
              </a:rPr>
              <a:t> </a:t>
            </a:r>
            <a:r>
              <a:rPr lang="en-US" sz="2705" b="1" dirty="0" err="1">
                <a:solidFill>
                  <a:srgbClr val="171FD0"/>
                </a:solidFill>
                <a:latin typeface="Montserrat Medium"/>
                <a:ea typeface="Montserrat Medium"/>
                <a:cs typeface="Montserrat Medium"/>
                <a:sym typeface="Montserrat Medium"/>
              </a:rPr>
              <a:t>paramètres</a:t>
            </a:r>
            <a:r>
              <a:rPr lang="en-US" sz="2705" b="1" dirty="0">
                <a:solidFill>
                  <a:srgbClr val="171FD0"/>
                </a:solidFill>
                <a:latin typeface="Montserrat Medium"/>
                <a:ea typeface="Montserrat Medium"/>
                <a:cs typeface="Montserrat Medium"/>
                <a:sym typeface="Montserrat Medium"/>
              </a:rPr>
              <a:t> de </a:t>
            </a:r>
            <a:r>
              <a:rPr lang="en-US" sz="2705" b="1" dirty="0" err="1">
                <a:solidFill>
                  <a:srgbClr val="171FD0"/>
                </a:solidFill>
                <a:latin typeface="Montserrat Medium"/>
                <a:ea typeface="Montserrat Medium"/>
                <a:cs typeface="Montserrat Medium"/>
                <a:sym typeface="Montserrat Medium"/>
              </a:rPr>
              <a:t>l’application</a:t>
            </a:r>
            <a:r>
              <a:rPr lang="en-US" sz="2705" b="1" dirty="0">
                <a:solidFill>
                  <a:srgbClr val="171FD0"/>
                </a:solidFill>
                <a:latin typeface="Montserrat Medium"/>
                <a:ea typeface="Montserrat Medium"/>
                <a:cs typeface="Montserrat Medium"/>
                <a:sym typeface="Montserrat Medium"/>
              </a:rPr>
              <a:t> à </a:t>
            </a:r>
            <a:r>
              <a:rPr lang="en-US" sz="2705" b="1" dirty="0" err="1">
                <a:solidFill>
                  <a:srgbClr val="171FD0"/>
                </a:solidFill>
                <a:latin typeface="Montserrat Medium"/>
                <a:ea typeface="Montserrat Medium"/>
                <a:cs typeface="Montserrat Medium"/>
                <a:sym typeface="Montserrat Medium"/>
              </a:rPr>
              <a:t>concevoir</a:t>
            </a:r>
            <a:r>
              <a:rPr lang="en-US" sz="2705" b="1">
                <a:solidFill>
                  <a:srgbClr val="171FD0"/>
                </a:solidFill>
                <a:latin typeface="Montserrat Medium"/>
                <a:ea typeface="Montserrat Medium"/>
                <a:cs typeface="Montserrat Medium"/>
                <a:sym typeface="Montserrat Medium"/>
              </a:rPr>
              <a:t>.</a:t>
            </a:r>
            <a:endParaRPr lang="en-US" sz="2705" b="1" dirty="0">
              <a:solidFill>
                <a:srgbClr val="171FD0"/>
              </a:solidFill>
              <a:latin typeface="Montserrat Medium"/>
              <a:ea typeface="Montserrat Medium"/>
              <a:cs typeface="Montserrat Medium"/>
              <a:sym typeface="Montserrat Medium"/>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3072193" y="-928307"/>
            <a:ext cx="12143613" cy="12143613"/>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 cap="sq">
              <a:gradFill>
                <a:gsLst>
                  <a:gs pos="0">
                    <a:srgbClr val="1119C2">
                      <a:alpha val="100000"/>
                    </a:srgbClr>
                  </a:gs>
                  <a:gs pos="100000">
                    <a:srgbClr val="2932FF">
                      <a:alpha val="100000"/>
                    </a:srgbClr>
                  </a:gs>
                </a:gsLst>
                <a:lin ang="0"/>
              </a:gradFill>
              <a:prstDash val="solid"/>
              <a:miter/>
            </a:ln>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3727395" y="-273105"/>
            <a:ext cx="10833209" cy="10833209"/>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6F6F6"/>
            </a:solidFill>
          </p:spPr>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314600" y="1455116"/>
            <a:ext cx="4723965" cy="4723965"/>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l="-25046" r="-25046"/>
              </a:stretch>
            </a:blipFill>
          </p:spPr>
        </p:sp>
      </p:grpSp>
      <p:grpSp>
        <p:nvGrpSpPr>
          <p:cNvPr id="10" name="Group 10"/>
          <p:cNvGrpSpPr/>
          <p:nvPr/>
        </p:nvGrpSpPr>
        <p:grpSpPr>
          <a:xfrm>
            <a:off x="13810631" y="5059477"/>
            <a:ext cx="4887281" cy="4887281"/>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3"/>
              <a:stretch>
                <a:fillRect l="-25046" r="-25046"/>
              </a:stretch>
            </a:blipFill>
          </p:spPr>
        </p:sp>
      </p:grpSp>
      <p:grpSp>
        <p:nvGrpSpPr>
          <p:cNvPr id="12" name="Group 12"/>
          <p:cNvGrpSpPr/>
          <p:nvPr/>
        </p:nvGrpSpPr>
        <p:grpSpPr>
          <a:xfrm>
            <a:off x="2156123" y="8771690"/>
            <a:ext cx="916071" cy="916071"/>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100000"/>
                  </a:srgbClr>
                </a:gs>
                <a:gs pos="100000">
                  <a:srgbClr val="2932FF">
                    <a:alpha val="100000"/>
                  </a:srgbClr>
                </a:gs>
              </a:gsLst>
              <a:lin ang="0"/>
            </a:gradFill>
          </p:spPr>
        </p:sp>
        <p:sp>
          <p:nvSpPr>
            <p:cNvPr id="14" name="TextBox 1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5" name="Group 15"/>
          <p:cNvGrpSpPr/>
          <p:nvPr/>
        </p:nvGrpSpPr>
        <p:grpSpPr>
          <a:xfrm>
            <a:off x="14560605" y="869922"/>
            <a:ext cx="585194" cy="585194"/>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100000"/>
                  </a:srgbClr>
                </a:gs>
                <a:gs pos="100000">
                  <a:srgbClr val="2932FF">
                    <a:alpha val="100000"/>
                  </a:srgbClr>
                </a:gs>
              </a:gsLst>
              <a:lin ang="0"/>
            </a:gradFill>
          </p:spPr>
        </p:sp>
        <p:sp>
          <p:nvSpPr>
            <p:cNvPr id="17" name="TextBox 1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8" name="TextBox 18"/>
          <p:cNvSpPr txBox="1"/>
          <p:nvPr/>
        </p:nvSpPr>
        <p:spPr>
          <a:xfrm>
            <a:off x="5882040" y="3056955"/>
            <a:ext cx="8385968" cy="931398"/>
          </a:xfrm>
          <a:prstGeom prst="rect">
            <a:avLst/>
          </a:prstGeom>
        </p:spPr>
        <p:txBody>
          <a:bodyPr lIns="0" tIns="0" rIns="0" bIns="0" rtlCol="0" anchor="t">
            <a:spAutoFit/>
          </a:bodyPr>
          <a:lstStyle/>
          <a:p>
            <a:pPr algn="l">
              <a:lnSpc>
                <a:spcPts val="3788"/>
              </a:lnSpc>
            </a:pPr>
            <a:r>
              <a:rPr lang="en-US" sz="2705" b="1" i="1" u="sng">
                <a:solidFill>
                  <a:srgbClr val="171FD0"/>
                </a:solidFill>
                <a:latin typeface="Montserrat Medium Italics"/>
                <a:ea typeface="Montserrat Medium Italics"/>
                <a:cs typeface="Montserrat Medium Italics"/>
                <a:sym typeface="Montserrat Medium Italics"/>
              </a:rPr>
              <a:t>Importance</a:t>
            </a:r>
            <a:r>
              <a:rPr lang="en-US" sz="2705" b="1">
                <a:solidFill>
                  <a:srgbClr val="171FD0"/>
                </a:solidFill>
                <a:latin typeface="Montserrat Medium"/>
                <a:ea typeface="Montserrat Medium"/>
                <a:cs typeface="Montserrat Medium"/>
                <a:sym typeface="Montserrat Medium"/>
              </a:rPr>
              <a:t>: Stockage des informations (noms,identifiants,etc.)</a:t>
            </a:r>
          </a:p>
        </p:txBody>
      </p:sp>
      <p:sp>
        <p:nvSpPr>
          <p:cNvPr id="19" name="TextBox 19"/>
          <p:cNvSpPr txBox="1"/>
          <p:nvPr/>
        </p:nvSpPr>
        <p:spPr>
          <a:xfrm>
            <a:off x="5126895" y="1417016"/>
            <a:ext cx="7383168" cy="1337288"/>
          </a:xfrm>
          <a:prstGeom prst="rect">
            <a:avLst/>
          </a:prstGeom>
        </p:spPr>
        <p:txBody>
          <a:bodyPr lIns="0" tIns="0" rIns="0" bIns="0" rtlCol="0" anchor="t">
            <a:spAutoFit/>
          </a:bodyPr>
          <a:lstStyle/>
          <a:p>
            <a:pPr algn="ctr">
              <a:lnSpc>
                <a:spcPts val="5249"/>
              </a:lnSpc>
            </a:pPr>
            <a:r>
              <a:rPr lang="en-US" sz="4860" b="1">
                <a:solidFill>
                  <a:srgbClr val="171FD0"/>
                </a:solidFill>
                <a:latin typeface="Montserrat Bold"/>
                <a:ea typeface="Montserrat Bold"/>
                <a:cs typeface="Montserrat Bold"/>
                <a:sym typeface="Montserrat Bold"/>
              </a:rPr>
              <a:t>Création de la base de données avec MySQL</a:t>
            </a:r>
          </a:p>
        </p:txBody>
      </p:sp>
      <p:grpSp>
        <p:nvGrpSpPr>
          <p:cNvPr id="20" name="Group 20"/>
          <p:cNvGrpSpPr/>
          <p:nvPr/>
        </p:nvGrpSpPr>
        <p:grpSpPr>
          <a:xfrm>
            <a:off x="3756777" y="2937002"/>
            <a:ext cx="1634212" cy="1218930"/>
            <a:chOff x="0" y="0"/>
            <a:chExt cx="2178950" cy="1625240"/>
          </a:xfrm>
        </p:grpSpPr>
        <p:grpSp>
          <p:nvGrpSpPr>
            <p:cNvPr id="21" name="Group 21"/>
            <p:cNvGrpSpPr/>
            <p:nvPr/>
          </p:nvGrpSpPr>
          <p:grpSpPr>
            <a:xfrm>
              <a:off x="0" y="0"/>
              <a:ext cx="2178950" cy="1625240"/>
              <a:chOff x="0" y="0"/>
              <a:chExt cx="360499" cy="268890"/>
            </a:xfrm>
          </p:grpSpPr>
          <p:sp>
            <p:nvSpPr>
              <p:cNvPr id="22" name="Freeform 22"/>
              <p:cNvSpPr/>
              <p:nvPr/>
            </p:nvSpPr>
            <p:spPr>
              <a:xfrm>
                <a:off x="0" y="0"/>
                <a:ext cx="360499" cy="268890"/>
              </a:xfrm>
              <a:custGeom>
                <a:avLst/>
                <a:gdLst/>
                <a:ahLst/>
                <a:cxnLst/>
                <a:rect l="l" t="t" r="r" b="b"/>
                <a:pathLst>
                  <a:path w="360499" h="268890">
                    <a:moveTo>
                      <a:pt x="0" y="0"/>
                    </a:moveTo>
                    <a:lnTo>
                      <a:pt x="360499" y="0"/>
                    </a:lnTo>
                    <a:lnTo>
                      <a:pt x="360499" y="268890"/>
                    </a:lnTo>
                    <a:lnTo>
                      <a:pt x="0" y="268890"/>
                    </a:lnTo>
                    <a:close/>
                  </a:path>
                </a:pathLst>
              </a:custGeom>
              <a:gradFill rotWithShape="1">
                <a:gsLst>
                  <a:gs pos="0">
                    <a:srgbClr val="1119C2">
                      <a:alpha val="100000"/>
                    </a:srgbClr>
                  </a:gs>
                  <a:gs pos="100000">
                    <a:srgbClr val="2932FF">
                      <a:alpha val="100000"/>
                    </a:srgbClr>
                  </a:gs>
                </a:gsLst>
                <a:lin ang="0"/>
              </a:gradFill>
            </p:spPr>
          </p:sp>
          <p:sp>
            <p:nvSpPr>
              <p:cNvPr id="23" name="TextBox 23"/>
              <p:cNvSpPr txBox="1"/>
              <p:nvPr/>
            </p:nvSpPr>
            <p:spPr>
              <a:xfrm>
                <a:off x="0" y="-38100"/>
                <a:ext cx="360499" cy="306990"/>
              </a:xfrm>
              <a:prstGeom prst="rect">
                <a:avLst/>
              </a:prstGeom>
            </p:spPr>
            <p:txBody>
              <a:bodyPr lIns="50800" tIns="50800" rIns="50800" bIns="50800" rtlCol="0" anchor="ctr"/>
              <a:lstStyle/>
              <a:p>
                <a:pPr algn="ctr">
                  <a:lnSpc>
                    <a:spcPts val="2660"/>
                  </a:lnSpc>
                </a:pPr>
                <a:endParaRPr/>
              </a:p>
            </p:txBody>
          </p:sp>
        </p:grpSp>
        <p:sp>
          <p:nvSpPr>
            <p:cNvPr id="24" name="TextBox 24"/>
            <p:cNvSpPr txBox="1"/>
            <p:nvPr/>
          </p:nvSpPr>
          <p:spPr>
            <a:xfrm>
              <a:off x="0" y="134310"/>
              <a:ext cx="2178950" cy="1251846"/>
            </a:xfrm>
            <a:prstGeom prst="rect">
              <a:avLst/>
            </a:prstGeom>
          </p:spPr>
          <p:txBody>
            <a:bodyPr lIns="0" tIns="0" rIns="0" bIns="0" rtlCol="0" anchor="t">
              <a:spAutoFit/>
            </a:bodyPr>
            <a:lstStyle/>
            <a:p>
              <a:pPr algn="ctr">
                <a:lnSpc>
                  <a:spcPts val="7966"/>
                </a:lnSpc>
              </a:pPr>
              <a:endParaRPr/>
            </a:p>
          </p:txBody>
        </p:sp>
      </p:grpSp>
      <p:grpSp>
        <p:nvGrpSpPr>
          <p:cNvPr id="25" name="Group 25"/>
          <p:cNvGrpSpPr/>
          <p:nvPr/>
        </p:nvGrpSpPr>
        <p:grpSpPr>
          <a:xfrm>
            <a:off x="13315331" y="5343135"/>
            <a:ext cx="1634212" cy="1218930"/>
            <a:chOff x="0" y="0"/>
            <a:chExt cx="2178950" cy="1625240"/>
          </a:xfrm>
        </p:grpSpPr>
        <p:grpSp>
          <p:nvGrpSpPr>
            <p:cNvPr id="26" name="Group 26"/>
            <p:cNvGrpSpPr/>
            <p:nvPr/>
          </p:nvGrpSpPr>
          <p:grpSpPr>
            <a:xfrm>
              <a:off x="0" y="0"/>
              <a:ext cx="2178950" cy="1625240"/>
              <a:chOff x="0" y="0"/>
              <a:chExt cx="360499" cy="268890"/>
            </a:xfrm>
          </p:grpSpPr>
          <p:sp>
            <p:nvSpPr>
              <p:cNvPr id="27" name="Freeform 27"/>
              <p:cNvSpPr/>
              <p:nvPr/>
            </p:nvSpPr>
            <p:spPr>
              <a:xfrm>
                <a:off x="0" y="0"/>
                <a:ext cx="360499" cy="268890"/>
              </a:xfrm>
              <a:custGeom>
                <a:avLst/>
                <a:gdLst/>
                <a:ahLst/>
                <a:cxnLst/>
                <a:rect l="l" t="t" r="r" b="b"/>
                <a:pathLst>
                  <a:path w="360499" h="268890">
                    <a:moveTo>
                      <a:pt x="0" y="0"/>
                    </a:moveTo>
                    <a:lnTo>
                      <a:pt x="360499" y="0"/>
                    </a:lnTo>
                    <a:lnTo>
                      <a:pt x="360499" y="268890"/>
                    </a:lnTo>
                    <a:lnTo>
                      <a:pt x="0" y="268890"/>
                    </a:lnTo>
                    <a:close/>
                  </a:path>
                </a:pathLst>
              </a:custGeom>
              <a:gradFill rotWithShape="1">
                <a:gsLst>
                  <a:gs pos="0">
                    <a:srgbClr val="1119C2">
                      <a:alpha val="100000"/>
                    </a:srgbClr>
                  </a:gs>
                  <a:gs pos="100000">
                    <a:srgbClr val="2932FF">
                      <a:alpha val="100000"/>
                    </a:srgbClr>
                  </a:gs>
                </a:gsLst>
                <a:lin ang="0"/>
              </a:gradFill>
            </p:spPr>
          </p:sp>
          <p:sp>
            <p:nvSpPr>
              <p:cNvPr id="28" name="TextBox 28"/>
              <p:cNvSpPr txBox="1"/>
              <p:nvPr/>
            </p:nvSpPr>
            <p:spPr>
              <a:xfrm>
                <a:off x="0" y="-38100"/>
                <a:ext cx="360499" cy="306990"/>
              </a:xfrm>
              <a:prstGeom prst="rect">
                <a:avLst/>
              </a:prstGeom>
            </p:spPr>
            <p:txBody>
              <a:bodyPr lIns="50800" tIns="50800" rIns="50800" bIns="50800" rtlCol="0" anchor="ctr"/>
              <a:lstStyle/>
              <a:p>
                <a:pPr algn="ctr">
                  <a:lnSpc>
                    <a:spcPts val="2660"/>
                  </a:lnSpc>
                </a:pPr>
                <a:endParaRPr/>
              </a:p>
            </p:txBody>
          </p:sp>
        </p:grpSp>
        <p:sp>
          <p:nvSpPr>
            <p:cNvPr id="29" name="TextBox 29"/>
            <p:cNvSpPr txBox="1"/>
            <p:nvPr/>
          </p:nvSpPr>
          <p:spPr>
            <a:xfrm>
              <a:off x="0" y="134310"/>
              <a:ext cx="2178950" cy="1251846"/>
            </a:xfrm>
            <a:prstGeom prst="rect">
              <a:avLst/>
            </a:prstGeom>
          </p:spPr>
          <p:txBody>
            <a:bodyPr lIns="0" tIns="0" rIns="0" bIns="0" rtlCol="0" anchor="t">
              <a:spAutoFit/>
            </a:bodyPr>
            <a:lstStyle/>
            <a:p>
              <a:pPr algn="ctr">
                <a:lnSpc>
                  <a:spcPts val="7966"/>
                </a:lnSpc>
              </a:pPr>
              <a:endParaRPr/>
            </a:p>
          </p:txBody>
        </p:sp>
      </p:grpSp>
      <p:grpSp>
        <p:nvGrpSpPr>
          <p:cNvPr id="30" name="Group 30"/>
          <p:cNvGrpSpPr/>
          <p:nvPr/>
        </p:nvGrpSpPr>
        <p:grpSpPr>
          <a:xfrm>
            <a:off x="3756777" y="7687904"/>
            <a:ext cx="1634212" cy="1218930"/>
            <a:chOff x="0" y="0"/>
            <a:chExt cx="2178950" cy="1625240"/>
          </a:xfrm>
        </p:grpSpPr>
        <p:grpSp>
          <p:nvGrpSpPr>
            <p:cNvPr id="31" name="Group 31"/>
            <p:cNvGrpSpPr/>
            <p:nvPr/>
          </p:nvGrpSpPr>
          <p:grpSpPr>
            <a:xfrm>
              <a:off x="0" y="0"/>
              <a:ext cx="2178950" cy="1625240"/>
              <a:chOff x="0" y="0"/>
              <a:chExt cx="360499" cy="268890"/>
            </a:xfrm>
          </p:grpSpPr>
          <p:sp>
            <p:nvSpPr>
              <p:cNvPr id="32" name="Freeform 32"/>
              <p:cNvSpPr/>
              <p:nvPr/>
            </p:nvSpPr>
            <p:spPr>
              <a:xfrm>
                <a:off x="0" y="0"/>
                <a:ext cx="360499" cy="268890"/>
              </a:xfrm>
              <a:custGeom>
                <a:avLst/>
                <a:gdLst/>
                <a:ahLst/>
                <a:cxnLst/>
                <a:rect l="l" t="t" r="r" b="b"/>
                <a:pathLst>
                  <a:path w="360499" h="268890">
                    <a:moveTo>
                      <a:pt x="0" y="0"/>
                    </a:moveTo>
                    <a:lnTo>
                      <a:pt x="360499" y="0"/>
                    </a:lnTo>
                    <a:lnTo>
                      <a:pt x="360499" y="268890"/>
                    </a:lnTo>
                    <a:lnTo>
                      <a:pt x="0" y="268890"/>
                    </a:lnTo>
                    <a:close/>
                  </a:path>
                </a:pathLst>
              </a:custGeom>
              <a:gradFill rotWithShape="1">
                <a:gsLst>
                  <a:gs pos="0">
                    <a:srgbClr val="1119C2">
                      <a:alpha val="100000"/>
                    </a:srgbClr>
                  </a:gs>
                  <a:gs pos="100000">
                    <a:srgbClr val="2932FF">
                      <a:alpha val="100000"/>
                    </a:srgbClr>
                  </a:gs>
                </a:gsLst>
                <a:lin ang="0"/>
              </a:gradFill>
            </p:spPr>
          </p:sp>
          <p:sp>
            <p:nvSpPr>
              <p:cNvPr id="33" name="TextBox 33"/>
              <p:cNvSpPr txBox="1"/>
              <p:nvPr/>
            </p:nvSpPr>
            <p:spPr>
              <a:xfrm>
                <a:off x="0" y="-38100"/>
                <a:ext cx="360499" cy="306990"/>
              </a:xfrm>
              <a:prstGeom prst="rect">
                <a:avLst/>
              </a:prstGeom>
            </p:spPr>
            <p:txBody>
              <a:bodyPr lIns="50800" tIns="50800" rIns="50800" bIns="50800" rtlCol="0" anchor="ctr"/>
              <a:lstStyle/>
              <a:p>
                <a:pPr algn="ctr">
                  <a:lnSpc>
                    <a:spcPts val="2660"/>
                  </a:lnSpc>
                </a:pPr>
                <a:endParaRPr/>
              </a:p>
            </p:txBody>
          </p:sp>
        </p:grpSp>
        <p:sp>
          <p:nvSpPr>
            <p:cNvPr id="34" name="TextBox 34"/>
            <p:cNvSpPr txBox="1"/>
            <p:nvPr/>
          </p:nvSpPr>
          <p:spPr>
            <a:xfrm>
              <a:off x="0" y="134310"/>
              <a:ext cx="2178950" cy="1251846"/>
            </a:xfrm>
            <a:prstGeom prst="rect">
              <a:avLst/>
            </a:prstGeom>
          </p:spPr>
          <p:txBody>
            <a:bodyPr lIns="0" tIns="0" rIns="0" bIns="0" rtlCol="0" anchor="t">
              <a:spAutoFit/>
            </a:bodyPr>
            <a:lstStyle/>
            <a:p>
              <a:pPr algn="ctr">
                <a:lnSpc>
                  <a:spcPts val="7966"/>
                </a:lnSpc>
              </a:pPr>
              <a:endParaRPr/>
            </a:p>
          </p:txBody>
        </p:sp>
      </p:grpSp>
      <p:sp>
        <p:nvSpPr>
          <p:cNvPr id="35" name="TextBox 35"/>
          <p:cNvSpPr txBox="1"/>
          <p:nvPr/>
        </p:nvSpPr>
        <p:spPr>
          <a:xfrm>
            <a:off x="4514926" y="4986838"/>
            <a:ext cx="8385968" cy="2360148"/>
          </a:xfrm>
          <a:prstGeom prst="rect">
            <a:avLst/>
          </a:prstGeom>
        </p:spPr>
        <p:txBody>
          <a:bodyPr lIns="0" tIns="0" rIns="0" bIns="0" rtlCol="0" anchor="t">
            <a:spAutoFit/>
          </a:bodyPr>
          <a:lstStyle/>
          <a:p>
            <a:pPr algn="r">
              <a:lnSpc>
                <a:spcPts val="3788"/>
              </a:lnSpc>
            </a:pPr>
            <a:r>
              <a:rPr lang="en-US" sz="2705" b="1">
                <a:solidFill>
                  <a:srgbClr val="171FD0"/>
                </a:solidFill>
                <a:latin typeface="Montserrat Medium"/>
                <a:ea typeface="Montserrat Medium"/>
                <a:cs typeface="Montserrat Medium"/>
                <a:sym typeface="Montserrat Medium"/>
              </a:rPr>
              <a:t>Table ‘InformationsPersonnelles’  avec les colonnes Prénom, nom, nationalité, adresse, Id de l’étudiant, niveau d’étude, genre, situation matrimoniale, Email, mot de passe et date de naissance. </a:t>
            </a:r>
          </a:p>
        </p:txBody>
      </p:sp>
      <p:sp>
        <p:nvSpPr>
          <p:cNvPr id="36" name="TextBox 36"/>
          <p:cNvSpPr txBox="1"/>
          <p:nvPr/>
        </p:nvSpPr>
        <p:spPr>
          <a:xfrm>
            <a:off x="5882040" y="7345827"/>
            <a:ext cx="7433291" cy="1407648"/>
          </a:xfrm>
          <a:prstGeom prst="rect">
            <a:avLst/>
          </a:prstGeom>
        </p:spPr>
        <p:txBody>
          <a:bodyPr lIns="0" tIns="0" rIns="0" bIns="0" rtlCol="0" anchor="t">
            <a:spAutoFit/>
          </a:bodyPr>
          <a:lstStyle/>
          <a:p>
            <a:pPr algn="l">
              <a:lnSpc>
                <a:spcPts val="3788"/>
              </a:lnSpc>
            </a:pPr>
            <a:r>
              <a:rPr lang="en-US" sz="2705" b="1">
                <a:solidFill>
                  <a:srgbClr val="171FD0"/>
                </a:solidFill>
                <a:latin typeface="Montserrat Medium"/>
                <a:ea typeface="Montserrat Medium"/>
                <a:cs typeface="Montserrat Medium"/>
                <a:sym typeface="Montserrat Medium"/>
              </a:rPr>
              <a:t>Table ‘Parcours’ avec les colonnes niveau d’étude, spécialité, UFR, année de validation, année scolaire, Id de l’étudiant.</a:t>
            </a:r>
          </a:p>
        </p:txBody>
      </p:sp>
      <p:sp>
        <p:nvSpPr>
          <p:cNvPr id="37" name="TextBox 37"/>
          <p:cNvSpPr txBox="1"/>
          <p:nvPr/>
        </p:nvSpPr>
        <p:spPr>
          <a:xfrm>
            <a:off x="5911963" y="4145545"/>
            <a:ext cx="4723965" cy="655527"/>
          </a:xfrm>
          <a:prstGeom prst="rect">
            <a:avLst/>
          </a:prstGeom>
        </p:spPr>
        <p:txBody>
          <a:bodyPr wrap="square" lIns="0" tIns="0" rIns="0" bIns="0" rtlCol="0" anchor="t">
            <a:spAutoFit/>
          </a:bodyPr>
          <a:lstStyle/>
          <a:p>
            <a:pPr algn="ctr">
              <a:lnSpc>
                <a:spcPts val="5326"/>
              </a:lnSpc>
            </a:pPr>
            <a:r>
              <a:rPr lang="en-US" sz="3804" b="1" dirty="0">
                <a:solidFill>
                  <a:srgbClr val="171FD0"/>
                </a:solidFill>
                <a:latin typeface="Open Sans Bold"/>
                <a:ea typeface="Open Sans Bold"/>
                <a:cs typeface="Open Sans Bold"/>
                <a:sym typeface="Open Sans Bold"/>
              </a:rPr>
              <a:t>Les tables </a:t>
            </a:r>
            <a:r>
              <a:rPr lang="en-US" sz="3804" b="1" dirty="0" err="1">
                <a:solidFill>
                  <a:srgbClr val="171FD0"/>
                </a:solidFill>
                <a:latin typeface="Open Sans Bold"/>
                <a:ea typeface="Open Sans Bold"/>
                <a:cs typeface="Open Sans Bold"/>
                <a:sym typeface="Open Sans Bold"/>
              </a:rPr>
              <a:t>créées</a:t>
            </a:r>
            <a:r>
              <a:rPr lang="en-US" sz="3804" b="1" dirty="0">
                <a:solidFill>
                  <a:srgbClr val="171FD0"/>
                </a:solidFill>
                <a:latin typeface="Open Sans Bold"/>
                <a:ea typeface="Open Sans Bold"/>
                <a:cs typeface="Open Sans Bold"/>
                <a:sym typeface="Open Sans Bold"/>
              </a:rPr>
              <a:t>:</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28700" y="4153976"/>
            <a:ext cx="16230600" cy="5104324"/>
            <a:chOff x="0" y="0"/>
            <a:chExt cx="4274726" cy="1344349"/>
          </a:xfrm>
        </p:grpSpPr>
        <p:sp>
          <p:nvSpPr>
            <p:cNvPr id="3" name="Freeform 3"/>
            <p:cNvSpPr/>
            <p:nvPr/>
          </p:nvSpPr>
          <p:spPr>
            <a:xfrm>
              <a:off x="0" y="0"/>
              <a:ext cx="4274726" cy="1344349"/>
            </a:xfrm>
            <a:custGeom>
              <a:avLst/>
              <a:gdLst/>
              <a:ahLst/>
              <a:cxnLst/>
              <a:rect l="l" t="t" r="r" b="b"/>
              <a:pathLst>
                <a:path w="4274726" h="1344349">
                  <a:moveTo>
                    <a:pt x="0" y="0"/>
                  </a:moveTo>
                  <a:lnTo>
                    <a:pt x="4274726" y="0"/>
                  </a:lnTo>
                  <a:lnTo>
                    <a:pt x="4274726" y="1344349"/>
                  </a:lnTo>
                  <a:lnTo>
                    <a:pt x="0" y="1344349"/>
                  </a:lnTo>
                  <a:close/>
                </a:path>
              </a:pathLst>
            </a:custGeom>
            <a:solidFill>
              <a:srgbClr val="F6F6F6"/>
            </a:solidFill>
          </p:spPr>
        </p:sp>
        <p:sp>
          <p:nvSpPr>
            <p:cNvPr id="4" name="TextBox 4"/>
            <p:cNvSpPr txBox="1"/>
            <p:nvPr/>
          </p:nvSpPr>
          <p:spPr>
            <a:xfrm>
              <a:off x="0" y="-38100"/>
              <a:ext cx="4274726" cy="1382449"/>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16118268" y="557525"/>
            <a:ext cx="1141032" cy="471175"/>
            <a:chOff x="0" y="0"/>
            <a:chExt cx="1521375" cy="628233"/>
          </a:xfrm>
        </p:grpSpPr>
        <p:grpSp>
          <p:nvGrpSpPr>
            <p:cNvPr id="6" name="Group 6"/>
            <p:cNvGrpSpPr/>
            <p:nvPr/>
          </p:nvGrpSpPr>
          <p:grpSpPr>
            <a:xfrm>
              <a:off x="0" y="0"/>
              <a:ext cx="628233" cy="628233"/>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15000"/>
                    </a:srgbClr>
                  </a:gs>
                  <a:gs pos="100000">
                    <a:srgbClr val="2932FF">
                      <a:alpha val="15000"/>
                    </a:srgbClr>
                  </a:gs>
                </a:gsLst>
                <a:lin ang="0"/>
              </a:gradFill>
            </p:spPr>
          </p:sp>
          <p:sp>
            <p:nvSpPr>
              <p:cNvPr id="8" name="TextBox 8"/>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297714" y="0"/>
              <a:ext cx="628233" cy="628233"/>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50000"/>
                    </a:srgbClr>
                  </a:gs>
                  <a:gs pos="100000">
                    <a:srgbClr val="2932FF">
                      <a:alpha val="50000"/>
                    </a:srgbClr>
                  </a:gs>
                </a:gsLst>
                <a:lin ang="0"/>
              </a:gradFill>
            </p:spPr>
          </p:sp>
          <p:sp>
            <p:nvSpPr>
              <p:cNvPr id="11" name="TextBox 11"/>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2" name="Group 12"/>
            <p:cNvGrpSpPr/>
            <p:nvPr/>
          </p:nvGrpSpPr>
          <p:grpSpPr>
            <a:xfrm>
              <a:off x="595428" y="0"/>
              <a:ext cx="628233" cy="628233"/>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75000"/>
                    </a:srgbClr>
                  </a:gs>
                  <a:gs pos="100000">
                    <a:srgbClr val="2932FF">
                      <a:alpha val="75000"/>
                    </a:srgbClr>
                  </a:gs>
                </a:gsLst>
                <a:lin ang="0"/>
              </a:gradFill>
            </p:spPr>
          </p:sp>
          <p:sp>
            <p:nvSpPr>
              <p:cNvPr id="14" name="TextBox 1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5" name="Group 15"/>
            <p:cNvGrpSpPr/>
            <p:nvPr/>
          </p:nvGrpSpPr>
          <p:grpSpPr>
            <a:xfrm>
              <a:off x="893143" y="0"/>
              <a:ext cx="628233" cy="628233"/>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100000"/>
                    </a:srgbClr>
                  </a:gs>
                  <a:gs pos="100000">
                    <a:srgbClr val="2932FF">
                      <a:alpha val="100000"/>
                    </a:srgbClr>
                  </a:gs>
                </a:gsLst>
                <a:lin ang="0"/>
              </a:gradFill>
            </p:spPr>
          </p:sp>
          <p:sp>
            <p:nvSpPr>
              <p:cNvPr id="17" name="TextBox 1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sp>
        <p:nvSpPr>
          <p:cNvPr id="18" name="TextBox 18"/>
          <p:cNvSpPr txBox="1"/>
          <p:nvPr/>
        </p:nvSpPr>
        <p:spPr>
          <a:xfrm>
            <a:off x="704246" y="336290"/>
            <a:ext cx="4887561" cy="2104824"/>
          </a:xfrm>
          <a:prstGeom prst="rect">
            <a:avLst/>
          </a:prstGeom>
        </p:spPr>
        <p:txBody>
          <a:bodyPr lIns="0" tIns="0" rIns="0" bIns="0" rtlCol="0" anchor="t">
            <a:spAutoFit/>
          </a:bodyPr>
          <a:lstStyle/>
          <a:p>
            <a:pPr algn="l">
              <a:lnSpc>
                <a:spcPts val="5601"/>
              </a:lnSpc>
            </a:pPr>
            <a:r>
              <a:rPr lang="en-US" sz="4001" b="1" spc="112">
                <a:solidFill>
                  <a:srgbClr val="171FD0"/>
                </a:solidFill>
                <a:latin typeface="Montserrat Bold"/>
                <a:ea typeface="Montserrat Bold"/>
                <a:cs typeface="Montserrat Bold"/>
                <a:sym typeface="Montserrat Bold"/>
              </a:rPr>
              <a:t>Interfacage de python et de MySQL</a:t>
            </a:r>
          </a:p>
        </p:txBody>
      </p:sp>
      <p:sp>
        <p:nvSpPr>
          <p:cNvPr id="19" name="TextBox 19"/>
          <p:cNvSpPr txBox="1"/>
          <p:nvPr/>
        </p:nvSpPr>
        <p:spPr>
          <a:xfrm>
            <a:off x="10608194" y="2745885"/>
            <a:ext cx="5510074" cy="595782"/>
          </a:xfrm>
          <a:prstGeom prst="rect">
            <a:avLst/>
          </a:prstGeom>
        </p:spPr>
        <p:txBody>
          <a:bodyPr lIns="0" tIns="0" rIns="0" bIns="0" rtlCol="0" anchor="t">
            <a:spAutoFit/>
          </a:bodyPr>
          <a:lstStyle/>
          <a:p>
            <a:pPr algn="ctr">
              <a:lnSpc>
                <a:spcPts val="4570"/>
              </a:lnSpc>
            </a:pPr>
            <a:r>
              <a:rPr lang="en-US" sz="4231" b="1">
                <a:solidFill>
                  <a:srgbClr val="171FD0"/>
                </a:solidFill>
                <a:latin typeface="Montserrat Bold"/>
                <a:ea typeface="Montserrat Bold"/>
                <a:cs typeface="Montserrat Bold"/>
                <a:sym typeface="Montserrat Bold"/>
              </a:rPr>
              <a:t>Avantage</a:t>
            </a:r>
          </a:p>
        </p:txBody>
      </p:sp>
      <p:sp>
        <p:nvSpPr>
          <p:cNvPr id="20" name="TextBox 20"/>
          <p:cNvSpPr txBox="1"/>
          <p:nvPr/>
        </p:nvSpPr>
        <p:spPr>
          <a:xfrm>
            <a:off x="2836769" y="2744853"/>
            <a:ext cx="5510074" cy="595782"/>
          </a:xfrm>
          <a:prstGeom prst="rect">
            <a:avLst/>
          </a:prstGeom>
        </p:spPr>
        <p:txBody>
          <a:bodyPr lIns="0" tIns="0" rIns="0" bIns="0" rtlCol="0" anchor="t">
            <a:spAutoFit/>
          </a:bodyPr>
          <a:lstStyle/>
          <a:p>
            <a:pPr algn="ctr">
              <a:lnSpc>
                <a:spcPts val="4570"/>
              </a:lnSpc>
            </a:pPr>
            <a:r>
              <a:rPr lang="en-US" sz="4231" b="1">
                <a:solidFill>
                  <a:srgbClr val="171FD0"/>
                </a:solidFill>
                <a:latin typeface="Montserrat Bold"/>
                <a:ea typeface="Montserrat Bold"/>
                <a:cs typeface="Montserrat Bold"/>
                <a:sym typeface="Montserrat Bold"/>
              </a:rPr>
              <a:t>Fonctionnalité</a:t>
            </a:r>
          </a:p>
        </p:txBody>
      </p:sp>
      <p:sp>
        <p:nvSpPr>
          <p:cNvPr id="21" name="TextBox 21"/>
          <p:cNvSpPr txBox="1"/>
          <p:nvPr/>
        </p:nvSpPr>
        <p:spPr>
          <a:xfrm>
            <a:off x="2039612" y="5363106"/>
            <a:ext cx="7104388" cy="2743067"/>
          </a:xfrm>
          <a:prstGeom prst="rect">
            <a:avLst/>
          </a:prstGeom>
        </p:spPr>
        <p:txBody>
          <a:bodyPr lIns="0" tIns="0" rIns="0" bIns="0" rtlCol="0" anchor="t">
            <a:spAutoFit/>
          </a:bodyPr>
          <a:lstStyle/>
          <a:p>
            <a:pPr algn="ctr">
              <a:lnSpc>
                <a:spcPts val="5501"/>
              </a:lnSpc>
            </a:pPr>
            <a:r>
              <a:rPr lang="en-US" sz="3929" dirty="0" err="1">
                <a:solidFill>
                  <a:srgbClr val="171FD0"/>
                </a:solidFill>
                <a:latin typeface="Montserrat"/>
                <a:ea typeface="Montserrat"/>
                <a:cs typeface="Montserrat"/>
                <a:sym typeface="Montserrat"/>
              </a:rPr>
              <a:t>Connexion</a:t>
            </a:r>
            <a:r>
              <a:rPr lang="en-US" sz="3929" dirty="0">
                <a:solidFill>
                  <a:srgbClr val="171FD0"/>
                </a:solidFill>
                <a:latin typeface="Montserrat"/>
                <a:ea typeface="Montserrat"/>
                <a:cs typeface="Montserrat"/>
                <a:sym typeface="Montserrat"/>
              </a:rPr>
              <a:t> entre la base de données et </a:t>
            </a:r>
            <a:r>
              <a:rPr lang="en-US" sz="3929" dirty="0" err="1">
                <a:solidFill>
                  <a:srgbClr val="171FD0"/>
                </a:solidFill>
                <a:latin typeface="Montserrat"/>
                <a:ea typeface="Montserrat"/>
                <a:cs typeface="Montserrat"/>
                <a:sym typeface="Montserrat"/>
              </a:rPr>
              <a:t>l’application</a:t>
            </a:r>
            <a:r>
              <a:rPr lang="en-US" sz="3929" dirty="0">
                <a:solidFill>
                  <a:srgbClr val="171FD0"/>
                </a:solidFill>
                <a:latin typeface="Montserrat"/>
                <a:ea typeface="Montserrat"/>
                <a:cs typeface="Montserrat"/>
                <a:sym typeface="Montserrat"/>
              </a:rPr>
              <a:t> </a:t>
            </a:r>
            <a:r>
              <a:rPr lang="en-US" sz="3929" dirty="0" err="1">
                <a:solidFill>
                  <a:srgbClr val="171FD0"/>
                </a:solidFill>
                <a:latin typeface="Montserrat"/>
                <a:ea typeface="Montserrat"/>
                <a:cs typeface="Montserrat"/>
                <a:sym typeface="Montserrat"/>
              </a:rPr>
              <a:t>graçe</a:t>
            </a:r>
            <a:r>
              <a:rPr lang="en-US" sz="3929" dirty="0">
                <a:solidFill>
                  <a:srgbClr val="171FD0"/>
                </a:solidFill>
                <a:latin typeface="Montserrat"/>
                <a:ea typeface="Montserrat"/>
                <a:cs typeface="Montserrat"/>
                <a:sym typeface="Montserrat"/>
              </a:rPr>
              <a:t> à la bibliothèque MySQL Connector.</a:t>
            </a:r>
          </a:p>
        </p:txBody>
      </p:sp>
      <p:sp>
        <p:nvSpPr>
          <p:cNvPr id="22" name="TextBox 22"/>
          <p:cNvSpPr txBox="1"/>
          <p:nvPr/>
        </p:nvSpPr>
        <p:spPr>
          <a:xfrm>
            <a:off x="10541894" y="5363106"/>
            <a:ext cx="5642674" cy="1343032"/>
          </a:xfrm>
          <a:prstGeom prst="rect">
            <a:avLst/>
          </a:prstGeom>
        </p:spPr>
        <p:txBody>
          <a:bodyPr lIns="0" tIns="0" rIns="0" bIns="0" rtlCol="0" anchor="t">
            <a:spAutoFit/>
          </a:bodyPr>
          <a:lstStyle/>
          <a:p>
            <a:pPr algn="ctr">
              <a:lnSpc>
                <a:spcPts val="5429"/>
              </a:lnSpc>
            </a:pPr>
            <a:r>
              <a:rPr lang="en-US" sz="3878" dirty="0" err="1">
                <a:solidFill>
                  <a:srgbClr val="171FD0"/>
                </a:solidFill>
                <a:latin typeface="Montserrat Medium"/>
                <a:ea typeface="Montserrat Medium"/>
                <a:cs typeface="Montserrat Medium"/>
                <a:sym typeface="Montserrat Medium"/>
              </a:rPr>
              <a:t>Permet</a:t>
            </a:r>
            <a:r>
              <a:rPr lang="en-US" sz="3878" dirty="0">
                <a:solidFill>
                  <a:srgbClr val="171FD0"/>
                </a:solidFill>
                <a:latin typeface="Montserrat Medium"/>
                <a:ea typeface="Montserrat Medium"/>
                <a:cs typeface="Montserrat Medium"/>
                <a:sym typeface="Montserrat Medium"/>
              </a:rPr>
              <a:t> </a:t>
            </a:r>
            <a:r>
              <a:rPr lang="en-US" sz="3878" dirty="0" err="1">
                <a:solidFill>
                  <a:srgbClr val="171FD0"/>
                </a:solidFill>
                <a:latin typeface="Montserrat Medium"/>
                <a:ea typeface="Montserrat Medium"/>
                <a:cs typeface="Montserrat Medium"/>
                <a:sym typeface="Montserrat Medium"/>
              </a:rPr>
              <a:t>d’accéder</a:t>
            </a:r>
            <a:r>
              <a:rPr lang="en-US" sz="3878" dirty="0">
                <a:solidFill>
                  <a:srgbClr val="171FD0"/>
                </a:solidFill>
                <a:latin typeface="Montserrat Medium"/>
                <a:ea typeface="Montserrat Medium"/>
                <a:cs typeface="Montserrat Medium"/>
                <a:sym typeface="Montserrat Medium"/>
              </a:rPr>
              <a:t> à la base via Python.  </a:t>
            </a:r>
          </a:p>
        </p:txBody>
      </p:sp>
      <p:grpSp>
        <p:nvGrpSpPr>
          <p:cNvPr id="23" name="Group 23"/>
          <p:cNvGrpSpPr/>
          <p:nvPr/>
        </p:nvGrpSpPr>
        <p:grpSpPr>
          <a:xfrm>
            <a:off x="4995251" y="3711079"/>
            <a:ext cx="1193111" cy="889920"/>
            <a:chOff x="0" y="0"/>
            <a:chExt cx="1590815" cy="1186561"/>
          </a:xfrm>
        </p:grpSpPr>
        <p:grpSp>
          <p:nvGrpSpPr>
            <p:cNvPr id="24" name="Group 24"/>
            <p:cNvGrpSpPr/>
            <p:nvPr/>
          </p:nvGrpSpPr>
          <p:grpSpPr>
            <a:xfrm>
              <a:off x="0" y="0"/>
              <a:ext cx="1590815" cy="1186561"/>
              <a:chOff x="0" y="0"/>
              <a:chExt cx="360499" cy="268890"/>
            </a:xfrm>
          </p:grpSpPr>
          <p:sp>
            <p:nvSpPr>
              <p:cNvPr id="25" name="Freeform 25"/>
              <p:cNvSpPr/>
              <p:nvPr/>
            </p:nvSpPr>
            <p:spPr>
              <a:xfrm>
                <a:off x="0" y="0"/>
                <a:ext cx="360499" cy="268890"/>
              </a:xfrm>
              <a:custGeom>
                <a:avLst/>
                <a:gdLst/>
                <a:ahLst/>
                <a:cxnLst/>
                <a:rect l="l" t="t" r="r" b="b"/>
                <a:pathLst>
                  <a:path w="360499" h="268890">
                    <a:moveTo>
                      <a:pt x="0" y="0"/>
                    </a:moveTo>
                    <a:lnTo>
                      <a:pt x="360499" y="0"/>
                    </a:lnTo>
                    <a:lnTo>
                      <a:pt x="360499" y="268890"/>
                    </a:lnTo>
                    <a:lnTo>
                      <a:pt x="0" y="268890"/>
                    </a:lnTo>
                    <a:close/>
                  </a:path>
                </a:pathLst>
              </a:custGeom>
              <a:gradFill rotWithShape="1">
                <a:gsLst>
                  <a:gs pos="0">
                    <a:srgbClr val="1119C2">
                      <a:alpha val="100000"/>
                    </a:srgbClr>
                  </a:gs>
                  <a:gs pos="100000">
                    <a:srgbClr val="2932FF">
                      <a:alpha val="100000"/>
                    </a:srgbClr>
                  </a:gs>
                </a:gsLst>
                <a:lin ang="0"/>
              </a:gradFill>
            </p:spPr>
          </p:sp>
          <p:sp>
            <p:nvSpPr>
              <p:cNvPr id="26" name="TextBox 26"/>
              <p:cNvSpPr txBox="1"/>
              <p:nvPr/>
            </p:nvSpPr>
            <p:spPr>
              <a:xfrm>
                <a:off x="0" y="-38100"/>
                <a:ext cx="360499" cy="306990"/>
              </a:xfrm>
              <a:prstGeom prst="rect">
                <a:avLst/>
              </a:prstGeom>
            </p:spPr>
            <p:txBody>
              <a:bodyPr lIns="50800" tIns="50800" rIns="50800" bIns="50800" rtlCol="0" anchor="ctr"/>
              <a:lstStyle/>
              <a:p>
                <a:pPr algn="ctr">
                  <a:lnSpc>
                    <a:spcPts val="2659"/>
                  </a:lnSpc>
                </a:pPr>
                <a:endParaRPr/>
              </a:p>
            </p:txBody>
          </p:sp>
        </p:grpSp>
        <p:sp>
          <p:nvSpPr>
            <p:cNvPr id="27" name="TextBox 27"/>
            <p:cNvSpPr txBox="1"/>
            <p:nvPr/>
          </p:nvSpPr>
          <p:spPr>
            <a:xfrm>
              <a:off x="0" y="98352"/>
              <a:ext cx="1590815" cy="913657"/>
            </a:xfrm>
            <a:prstGeom prst="rect">
              <a:avLst/>
            </a:prstGeom>
          </p:spPr>
          <p:txBody>
            <a:bodyPr lIns="0" tIns="0" rIns="0" bIns="0" rtlCol="0" anchor="t">
              <a:spAutoFit/>
            </a:bodyPr>
            <a:lstStyle/>
            <a:p>
              <a:pPr algn="ctr">
                <a:lnSpc>
                  <a:spcPts val="5816"/>
                </a:lnSpc>
              </a:pPr>
              <a:endParaRPr/>
            </a:p>
          </p:txBody>
        </p:sp>
      </p:grpSp>
      <p:grpSp>
        <p:nvGrpSpPr>
          <p:cNvPr id="28" name="Group 28"/>
          <p:cNvGrpSpPr/>
          <p:nvPr/>
        </p:nvGrpSpPr>
        <p:grpSpPr>
          <a:xfrm>
            <a:off x="12700632" y="3709016"/>
            <a:ext cx="1193111" cy="889920"/>
            <a:chOff x="0" y="0"/>
            <a:chExt cx="1590815" cy="1186561"/>
          </a:xfrm>
        </p:grpSpPr>
        <p:grpSp>
          <p:nvGrpSpPr>
            <p:cNvPr id="29" name="Group 29"/>
            <p:cNvGrpSpPr/>
            <p:nvPr/>
          </p:nvGrpSpPr>
          <p:grpSpPr>
            <a:xfrm>
              <a:off x="0" y="0"/>
              <a:ext cx="1590815" cy="1186561"/>
              <a:chOff x="0" y="0"/>
              <a:chExt cx="360499" cy="268890"/>
            </a:xfrm>
          </p:grpSpPr>
          <p:sp>
            <p:nvSpPr>
              <p:cNvPr id="30" name="Freeform 30"/>
              <p:cNvSpPr/>
              <p:nvPr/>
            </p:nvSpPr>
            <p:spPr>
              <a:xfrm>
                <a:off x="0" y="0"/>
                <a:ext cx="360499" cy="268890"/>
              </a:xfrm>
              <a:custGeom>
                <a:avLst/>
                <a:gdLst/>
                <a:ahLst/>
                <a:cxnLst/>
                <a:rect l="l" t="t" r="r" b="b"/>
                <a:pathLst>
                  <a:path w="360499" h="268890">
                    <a:moveTo>
                      <a:pt x="0" y="0"/>
                    </a:moveTo>
                    <a:lnTo>
                      <a:pt x="360499" y="0"/>
                    </a:lnTo>
                    <a:lnTo>
                      <a:pt x="360499" y="268890"/>
                    </a:lnTo>
                    <a:lnTo>
                      <a:pt x="0" y="268890"/>
                    </a:lnTo>
                    <a:close/>
                  </a:path>
                </a:pathLst>
              </a:custGeom>
              <a:gradFill rotWithShape="1">
                <a:gsLst>
                  <a:gs pos="0">
                    <a:srgbClr val="1119C2">
                      <a:alpha val="100000"/>
                    </a:srgbClr>
                  </a:gs>
                  <a:gs pos="100000">
                    <a:srgbClr val="2932FF">
                      <a:alpha val="100000"/>
                    </a:srgbClr>
                  </a:gs>
                </a:gsLst>
                <a:lin ang="0"/>
              </a:gradFill>
            </p:spPr>
          </p:sp>
          <p:sp>
            <p:nvSpPr>
              <p:cNvPr id="31" name="TextBox 31"/>
              <p:cNvSpPr txBox="1"/>
              <p:nvPr/>
            </p:nvSpPr>
            <p:spPr>
              <a:xfrm>
                <a:off x="0" y="-38100"/>
                <a:ext cx="360499" cy="306990"/>
              </a:xfrm>
              <a:prstGeom prst="rect">
                <a:avLst/>
              </a:prstGeom>
            </p:spPr>
            <p:txBody>
              <a:bodyPr lIns="50800" tIns="50800" rIns="50800" bIns="50800" rtlCol="0" anchor="ctr"/>
              <a:lstStyle/>
              <a:p>
                <a:pPr algn="ctr">
                  <a:lnSpc>
                    <a:spcPts val="2659"/>
                  </a:lnSpc>
                </a:pPr>
                <a:endParaRPr/>
              </a:p>
            </p:txBody>
          </p:sp>
        </p:grpSp>
        <p:sp>
          <p:nvSpPr>
            <p:cNvPr id="32" name="TextBox 32"/>
            <p:cNvSpPr txBox="1"/>
            <p:nvPr/>
          </p:nvSpPr>
          <p:spPr>
            <a:xfrm>
              <a:off x="0" y="98352"/>
              <a:ext cx="1590815" cy="913657"/>
            </a:xfrm>
            <a:prstGeom prst="rect">
              <a:avLst/>
            </a:prstGeom>
          </p:spPr>
          <p:txBody>
            <a:bodyPr lIns="0" tIns="0" rIns="0" bIns="0" rtlCol="0" anchor="t">
              <a:spAutoFit/>
            </a:bodyPr>
            <a:lstStyle/>
            <a:p>
              <a:pPr algn="ctr">
                <a:lnSpc>
                  <a:spcPts val="5816"/>
                </a:lnSpc>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6118268" y="557525"/>
            <a:ext cx="1141032" cy="471175"/>
            <a:chOff x="0" y="0"/>
            <a:chExt cx="1521375" cy="628233"/>
          </a:xfrm>
        </p:grpSpPr>
        <p:grpSp>
          <p:nvGrpSpPr>
            <p:cNvPr id="3" name="Group 3"/>
            <p:cNvGrpSpPr/>
            <p:nvPr/>
          </p:nvGrpSpPr>
          <p:grpSpPr>
            <a:xfrm>
              <a:off x="0" y="0"/>
              <a:ext cx="628233" cy="628233"/>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15000"/>
                    </a:srgbClr>
                  </a:gs>
                  <a:gs pos="100000">
                    <a:srgbClr val="2932FF">
                      <a:alpha val="15000"/>
                    </a:srgbClr>
                  </a:gs>
                </a:gsLst>
                <a:lin ang="0"/>
              </a:gradFill>
            </p:spPr>
          </p:sp>
          <p:sp>
            <p:nvSpPr>
              <p:cNvPr id="5" name="TextBox 5"/>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297714" y="0"/>
              <a:ext cx="628233" cy="628233"/>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50000"/>
                    </a:srgbClr>
                  </a:gs>
                  <a:gs pos="100000">
                    <a:srgbClr val="2932FF">
                      <a:alpha val="50000"/>
                    </a:srgbClr>
                  </a:gs>
                </a:gsLst>
                <a:lin ang="0"/>
              </a:gradFill>
            </p:spPr>
          </p:sp>
          <p:sp>
            <p:nvSpPr>
              <p:cNvPr id="8" name="TextBox 8"/>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595428" y="0"/>
              <a:ext cx="628233" cy="628233"/>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75000"/>
                    </a:srgbClr>
                  </a:gs>
                  <a:gs pos="100000">
                    <a:srgbClr val="2932FF">
                      <a:alpha val="75000"/>
                    </a:srgbClr>
                  </a:gs>
                </a:gsLst>
                <a:lin ang="0"/>
              </a:gradFill>
            </p:spPr>
          </p:sp>
          <p:sp>
            <p:nvSpPr>
              <p:cNvPr id="11" name="TextBox 11"/>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2" name="Group 12"/>
            <p:cNvGrpSpPr/>
            <p:nvPr/>
          </p:nvGrpSpPr>
          <p:grpSpPr>
            <a:xfrm>
              <a:off x="893143" y="0"/>
              <a:ext cx="628233" cy="628233"/>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100000"/>
                    </a:srgbClr>
                  </a:gs>
                  <a:gs pos="100000">
                    <a:srgbClr val="2932FF">
                      <a:alpha val="100000"/>
                    </a:srgbClr>
                  </a:gs>
                </a:gsLst>
                <a:lin ang="0"/>
              </a:gradFill>
            </p:spPr>
          </p:sp>
          <p:sp>
            <p:nvSpPr>
              <p:cNvPr id="14" name="TextBox 1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grpSp>
        <p:nvGrpSpPr>
          <p:cNvPr id="15" name="Group 15"/>
          <p:cNvGrpSpPr/>
          <p:nvPr/>
        </p:nvGrpSpPr>
        <p:grpSpPr>
          <a:xfrm>
            <a:off x="1028700" y="2163620"/>
            <a:ext cx="16736629" cy="2023290"/>
            <a:chOff x="0" y="0"/>
            <a:chExt cx="4408001" cy="532883"/>
          </a:xfrm>
        </p:grpSpPr>
        <p:sp>
          <p:nvSpPr>
            <p:cNvPr id="16" name="Freeform 16"/>
            <p:cNvSpPr/>
            <p:nvPr/>
          </p:nvSpPr>
          <p:spPr>
            <a:xfrm>
              <a:off x="0" y="0"/>
              <a:ext cx="4408001" cy="532883"/>
            </a:xfrm>
            <a:custGeom>
              <a:avLst/>
              <a:gdLst/>
              <a:ahLst/>
              <a:cxnLst/>
              <a:rect l="l" t="t" r="r" b="b"/>
              <a:pathLst>
                <a:path w="4408001" h="532883">
                  <a:moveTo>
                    <a:pt x="0" y="0"/>
                  </a:moveTo>
                  <a:lnTo>
                    <a:pt x="4408001" y="0"/>
                  </a:lnTo>
                  <a:lnTo>
                    <a:pt x="4408001" y="532883"/>
                  </a:lnTo>
                  <a:lnTo>
                    <a:pt x="0" y="532883"/>
                  </a:lnTo>
                  <a:close/>
                </a:path>
              </a:pathLst>
            </a:custGeom>
            <a:solidFill>
              <a:srgbClr val="F6F6F6"/>
            </a:solidFill>
          </p:spPr>
        </p:sp>
        <p:sp>
          <p:nvSpPr>
            <p:cNvPr id="17" name="TextBox 17"/>
            <p:cNvSpPr txBox="1"/>
            <p:nvPr/>
          </p:nvSpPr>
          <p:spPr>
            <a:xfrm>
              <a:off x="0" y="-38100"/>
              <a:ext cx="4408001" cy="570983"/>
            </a:xfrm>
            <a:prstGeom prst="rect">
              <a:avLst/>
            </a:prstGeom>
          </p:spPr>
          <p:txBody>
            <a:bodyPr lIns="50800" tIns="50800" rIns="50800" bIns="50800" rtlCol="0" anchor="ctr"/>
            <a:lstStyle/>
            <a:p>
              <a:pPr algn="ctr">
                <a:lnSpc>
                  <a:spcPts val="2659"/>
                </a:lnSpc>
              </a:pPr>
              <a:endParaRPr/>
            </a:p>
          </p:txBody>
        </p:sp>
      </p:grpSp>
      <p:sp>
        <p:nvSpPr>
          <p:cNvPr id="18" name="Freeform 18"/>
          <p:cNvSpPr/>
          <p:nvPr/>
        </p:nvSpPr>
        <p:spPr>
          <a:xfrm>
            <a:off x="1028700" y="4523140"/>
            <a:ext cx="5262140" cy="4735160"/>
          </a:xfrm>
          <a:custGeom>
            <a:avLst/>
            <a:gdLst/>
            <a:ahLst/>
            <a:cxnLst/>
            <a:rect l="l" t="t" r="r" b="b"/>
            <a:pathLst>
              <a:path w="5262140" h="4735160">
                <a:moveTo>
                  <a:pt x="0" y="0"/>
                </a:moveTo>
                <a:lnTo>
                  <a:pt x="5262140" y="0"/>
                </a:lnTo>
                <a:lnTo>
                  <a:pt x="5262140" y="4735160"/>
                </a:lnTo>
                <a:lnTo>
                  <a:pt x="0" y="4735160"/>
                </a:lnTo>
                <a:lnTo>
                  <a:pt x="0" y="0"/>
                </a:lnTo>
                <a:close/>
              </a:path>
            </a:pathLst>
          </a:custGeom>
          <a:blipFill>
            <a:blip r:embed="rId2"/>
            <a:stretch>
              <a:fillRect l="-9278" r="-9278" b="-58232"/>
            </a:stretch>
          </a:blipFill>
        </p:spPr>
      </p:sp>
      <p:sp>
        <p:nvSpPr>
          <p:cNvPr id="19" name="Freeform 19"/>
          <p:cNvSpPr/>
          <p:nvPr/>
        </p:nvSpPr>
        <p:spPr>
          <a:xfrm>
            <a:off x="12561426" y="4523140"/>
            <a:ext cx="5203903" cy="4735160"/>
          </a:xfrm>
          <a:custGeom>
            <a:avLst/>
            <a:gdLst/>
            <a:ahLst/>
            <a:cxnLst/>
            <a:rect l="l" t="t" r="r" b="b"/>
            <a:pathLst>
              <a:path w="5203903" h="4735160">
                <a:moveTo>
                  <a:pt x="0" y="0"/>
                </a:moveTo>
                <a:lnTo>
                  <a:pt x="5203903" y="0"/>
                </a:lnTo>
                <a:lnTo>
                  <a:pt x="5203903" y="4735160"/>
                </a:lnTo>
                <a:lnTo>
                  <a:pt x="0" y="4735160"/>
                </a:lnTo>
                <a:lnTo>
                  <a:pt x="0" y="0"/>
                </a:lnTo>
                <a:close/>
              </a:path>
            </a:pathLst>
          </a:custGeom>
          <a:blipFill>
            <a:blip r:embed="rId3"/>
            <a:stretch>
              <a:fillRect b="-31075"/>
            </a:stretch>
          </a:blipFill>
        </p:spPr>
      </p:sp>
      <p:sp>
        <p:nvSpPr>
          <p:cNvPr id="20" name="Freeform 20"/>
          <p:cNvSpPr/>
          <p:nvPr/>
        </p:nvSpPr>
        <p:spPr>
          <a:xfrm>
            <a:off x="6794461" y="4523140"/>
            <a:ext cx="5202701" cy="4735160"/>
          </a:xfrm>
          <a:custGeom>
            <a:avLst/>
            <a:gdLst/>
            <a:ahLst/>
            <a:cxnLst/>
            <a:rect l="l" t="t" r="r" b="b"/>
            <a:pathLst>
              <a:path w="5262140" h="4735160">
                <a:moveTo>
                  <a:pt x="0" y="0"/>
                </a:moveTo>
                <a:lnTo>
                  <a:pt x="5262140" y="0"/>
                </a:lnTo>
                <a:lnTo>
                  <a:pt x="5262140" y="4735160"/>
                </a:lnTo>
                <a:lnTo>
                  <a:pt x="0" y="4735160"/>
                </a:lnTo>
                <a:lnTo>
                  <a:pt x="0" y="0"/>
                </a:lnTo>
                <a:close/>
              </a:path>
            </a:pathLst>
          </a:custGeom>
          <a:blipFill>
            <a:blip r:embed="rId4"/>
            <a:stretch>
              <a:fillRect l="-1973" r="-1973" b="-40102"/>
            </a:stretch>
          </a:blipFill>
        </p:spPr>
        <p:txBody>
          <a:bodyPr/>
          <a:lstStyle/>
          <a:p>
            <a:endParaRPr lang="fr-FR" dirty="0"/>
          </a:p>
        </p:txBody>
      </p:sp>
      <p:sp>
        <p:nvSpPr>
          <p:cNvPr id="21" name="TextBox 21"/>
          <p:cNvSpPr txBox="1"/>
          <p:nvPr/>
        </p:nvSpPr>
        <p:spPr>
          <a:xfrm>
            <a:off x="1028700" y="490850"/>
            <a:ext cx="4382409" cy="1232849"/>
          </a:xfrm>
          <a:prstGeom prst="rect">
            <a:avLst/>
          </a:prstGeom>
        </p:spPr>
        <p:txBody>
          <a:bodyPr lIns="0" tIns="0" rIns="0" bIns="0" rtlCol="0" anchor="t">
            <a:spAutoFit/>
          </a:bodyPr>
          <a:lstStyle/>
          <a:p>
            <a:pPr algn="l">
              <a:lnSpc>
                <a:spcPts val="5022"/>
              </a:lnSpc>
            </a:pPr>
            <a:r>
              <a:rPr lang="en-US" sz="3587" b="1" spc="100" dirty="0" err="1">
                <a:solidFill>
                  <a:srgbClr val="171FD0"/>
                </a:solidFill>
                <a:latin typeface="Montserrat Bold"/>
                <a:ea typeface="Montserrat Bold"/>
                <a:cs typeface="Montserrat Bold"/>
                <a:sym typeface="Montserrat Bold"/>
              </a:rPr>
              <a:t>Codage</a:t>
            </a:r>
            <a:r>
              <a:rPr lang="en-US" sz="3587" b="1" spc="100" dirty="0">
                <a:solidFill>
                  <a:srgbClr val="171FD0"/>
                </a:solidFill>
                <a:latin typeface="Montserrat Bold"/>
                <a:ea typeface="Montserrat Bold"/>
                <a:cs typeface="Montserrat Bold"/>
                <a:sym typeface="Montserrat Bold"/>
              </a:rPr>
              <a:t> avec Python</a:t>
            </a:r>
          </a:p>
        </p:txBody>
      </p:sp>
      <p:sp>
        <p:nvSpPr>
          <p:cNvPr id="22" name="TextBox 22"/>
          <p:cNvSpPr txBox="1"/>
          <p:nvPr/>
        </p:nvSpPr>
        <p:spPr>
          <a:xfrm>
            <a:off x="1028700" y="2096945"/>
            <a:ext cx="16736629" cy="1780540"/>
          </a:xfrm>
          <a:prstGeom prst="rect">
            <a:avLst/>
          </a:prstGeom>
        </p:spPr>
        <p:txBody>
          <a:bodyPr lIns="0" tIns="0" rIns="0" bIns="0" rtlCol="0" anchor="t">
            <a:spAutoFit/>
          </a:bodyPr>
          <a:lstStyle/>
          <a:p>
            <a:pPr algn="ctr">
              <a:lnSpc>
                <a:spcPts val="4759"/>
              </a:lnSpc>
            </a:pPr>
            <a:r>
              <a:rPr lang="en-US" sz="3399">
                <a:solidFill>
                  <a:srgbClr val="171FD0"/>
                </a:solidFill>
                <a:latin typeface="Open Sans"/>
                <a:ea typeface="Open Sans"/>
                <a:cs typeface="Open Sans"/>
                <a:sym typeface="Open Sans"/>
              </a:rPr>
              <a:t>On utilise Tkinter pour l’interface graphique. Après avoir codé le tout dans Visual Studio Code, on se retrouve avec une page de connexion et une interface sur lequel est affichée les informations après connexion.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6118268" y="557525"/>
            <a:ext cx="1141032" cy="471175"/>
            <a:chOff x="0" y="0"/>
            <a:chExt cx="1521375" cy="628233"/>
          </a:xfrm>
        </p:grpSpPr>
        <p:grpSp>
          <p:nvGrpSpPr>
            <p:cNvPr id="3" name="Group 3"/>
            <p:cNvGrpSpPr/>
            <p:nvPr/>
          </p:nvGrpSpPr>
          <p:grpSpPr>
            <a:xfrm>
              <a:off x="0" y="0"/>
              <a:ext cx="628233" cy="628233"/>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15000"/>
                    </a:srgbClr>
                  </a:gs>
                  <a:gs pos="100000">
                    <a:srgbClr val="2932FF">
                      <a:alpha val="15000"/>
                    </a:srgbClr>
                  </a:gs>
                </a:gsLst>
                <a:lin ang="0"/>
              </a:gradFill>
            </p:spPr>
          </p:sp>
          <p:sp>
            <p:nvSpPr>
              <p:cNvPr id="5" name="TextBox 5"/>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297714" y="0"/>
              <a:ext cx="628233" cy="628233"/>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50000"/>
                    </a:srgbClr>
                  </a:gs>
                  <a:gs pos="100000">
                    <a:srgbClr val="2932FF">
                      <a:alpha val="50000"/>
                    </a:srgbClr>
                  </a:gs>
                </a:gsLst>
                <a:lin ang="0"/>
              </a:gradFill>
            </p:spPr>
          </p:sp>
          <p:sp>
            <p:nvSpPr>
              <p:cNvPr id="8" name="TextBox 8"/>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595428" y="0"/>
              <a:ext cx="628233" cy="628233"/>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75000"/>
                    </a:srgbClr>
                  </a:gs>
                  <a:gs pos="100000">
                    <a:srgbClr val="2932FF">
                      <a:alpha val="75000"/>
                    </a:srgbClr>
                  </a:gs>
                </a:gsLst>
                <a:lin ang="0"/>
              </a:gradFill>
            </p:spPr>
          </p:sp>
          <p:sp>
            <p:nvSpPr>
              <p:cNvPr id="11" name="TextBox 11"/>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2" name="Group 12"/>
            <p:cNvGrpSpPr/>
            <p:nvPr/>
          </p:nvGrpSpPr>
          <p:grpSpPr>
            <a:xfrm>
              <a:off x="893143" y="0"/>
              <a:ext cx="628233" cy="628233"/>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1119C2">
                      <a:alpha val="100000"/>
                    </a:srgbClr>
                  </a:gs>
                  <a:gs pos="100000">
                    <a:srgbClr val="2932FF">
                      <a:alpha val="100000"/>
                    </a:srgbClr>
                  </a:gs>
                </a:gsLst>
                <a:lin ang="0"/>
              </a:gradFill>
            </p:spPr>
          </p:sp>
          <p:sp>
            <p:nvSpPr>
              <p:cNvPr id="14" name="TextBox 1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sp>
        <p:nvSpPr>
          <p:cNvPr id="15" name="TextBox 15"/>
          <p:cNvSpPr txBox="1"/>
          <p:nvPr/>
        </p:nvSpPr>
        <p:spPr>
          <a:xfrm>
            <a:off x="1028700" y="462275"/>
            <a:ext cx="6057922" cy="849403"/>
          </a:xfrm>
          <a:prstGeom prst="rect">
            <a:avLst/>
          </a:prstGeom>
        </p:spPr>
        <p:txBody>
          <a:bodyPr lIns="0" tIns="0" rIns="0" bIns="0" rtlCol="0" anchor="t">
            <a:spAutoFit/>
          </a:bodyPr>
          <a:lstStyle/>
          <a:p>
            <a:pPr algn="l">
              <a:lnSpc>
                <a:spcPts val="6943"/>
              </a:lnSpc>
            </a:pPr>
            <a:r>
              <a:rPr lang="en-US" sz="4959" b="1" spc="138">
                <a:solidFill>
                  <a:srgbClr val="171FD0"/>
                </a:solidFill>
                <a:latin typeface="Montserrat Bold"/>
                <a:ea typeface="Montserrat Bold"/>
                <a:cs typeface="Montserrat Bold"/>
                <a:sym typeface="Montserrat Bold"/>
              </a:rPr>
              <a:t>CONCLUSION</a:t>
            </a:r>
          </a:p>
        </p:txBody>
      </p:sp>
      <p:grpSp>
        <p:nvGrpSpPr>
          <p:cNvPr id="16" name="Group 16"/>
          <p:cNvGrpSpPr/>
          <p:nvPr/>
        </p:nvGrpSpPr>
        <p:grpSpPr>
          <a:xfrm>
            <a:off x="1028700" y="1771972"/>
            <a:ext cx="7329873" cy="7486328"/>
            <a:chOff x="0" y="0"/>
            <a:chExt cx="1930502" cy="1971708"/>
          </a:xfrm>
        </p:grpSpPr>
        <p:sp>
          <p:nvSpPr>
            <p:cNvPr id="17" name="Freeform 17"/>
            <p:cNvSpPr/>
            <p:nvPr/>
          </p:nvSpPr>
          <p:spPr>
            <a:xfrm>
              <a:off x="0" y="0"/>
              <a:ext cx="1930502" cy="1971708"/>
            </a:xfrm>
            <a:custGeom>
              <a:avLst/>
              <a:gdLst/>
              <a:ahLst/>
              <a:cxnLst/>
              <a:rect l="l" t="t" r="r" b="b"/>
              <a:pathLst>
                <a:path w="1930502" h="1971708">
                  <a:moveTo>
                    <a:pt x="0" y="0"/>
                  </a:moveTo>
                  <a:lnTo>
                    <a:pt x="1930502" y="0"/>
                  </a:lnTo>
                  <a:lnTo>
                    <a:pt x="1930502" y="1971708"/>
                  </a:lnTo>
                  <a:lnTo>
                    <a:pt x="0" y="1971708"/>
                  </a:lnTo>
                  <a:close/>
                </a:path>
              </a:pathLst>
            </a:custGeom>
            <a:solidFill>
              <a:srgbClr val="F6F6F6"/>
            </a:solidFill>
          </p:spPr>
        </p:sp>
        <p:sp>
          <p:nvSpPr>
            <p:cNvPr id="18" name="TextBox 18"/>
            <p:cNvSpPr txBox="1"/>
            <p:nvPr/>
          </p:nvSpPr>
          <p:spPr>
            <a:xfrm>
              <a:off x="0" y="-38100"/>
              <a:ext cx="1930502" cy="2009808"/>
            </a:xfrm>
            <a:prstGeom prst="rect">
              <a:avLst/>
            </a:prstGeom>
          </p:spPr>
          <p:txBody>
            <a:bodyPr lIns="50800" tIns="50800" rIns="50800" bIns="50800" rtlCol="0" anchor="ctr"/>
            <a:lstStyle/>
            <a:p>
              <a:pPr algn="ctr">
                <a:lnSpc>
                  <a:spcPts val="2659"/>
                </a:lnSpc>
              </a:pPr>
              <a:endParaRPr/>
            </a:p>
          </p:txBody>
        </p:sp>
      </p:grpSp>
      <p:sp>
        <p:nvSpPr>
          <p:cNvPr id="19" name="TextBox 19"/>
          <p:cNvSpPr txBox="1"/>
          <p:nvPr/>
        </p:nvSpPr>
        <p:spPr>
          <a:xfrm>
            <a:off x="1493785" y="2406249"/>
            <a:ext cx="6399703" cy="6170148"/>
          </a:xfrm>
          <a:prstGeom prst="rect">
            <a:avLst/>
          </a:prstGeom>
        </p:spPr>
        <p:txBody>
          <a:bodyPr lIns="0" tIns="0" rIns="0" bIns="0" rtlCol="0" anchor="t">
            <a:spAutoFit/>
          </a:bodyPr>
          <a:lstStyle/>
          <a:p>
            <a:pPr algn="l">
              <a:lnSpc>
                <a:spcPts val="3788"/>
              </a:lnSpc>
            </a:pPr>
            <a:r>
              <a:rPr lang="en-US" sz="2705" b="1">
                <a:solidFill>
                  <a:srgbClr val="171FD0"/>
                </a:solidFill>
                <a:latin typeface="Montserrat Medium"/>
                <a:ea typeface="Montserrat Medium"/>
                <a:cs typeface="Montserrat Medium"/>
                <a:sym typeface="Montserrat Medium"/>
              </a:rPr>
              <a:t>La Plateforme Étudiant, conçue en utilisant Python et MySQL, simplifie l'exécution des tâches pédagogiques en offrant une gestion fluide des informations personnelles et en permettant aux étudiants de suivre l'évolution de leur parcours académique, un droit fondamental dans l'enseignement. Grâce à son interface intuitive, elle améliore l'accessibilité et la transparence des données étudiantes.</a:t>
            </a:r>
          </a:p>
        </p:txBody>
      </p:sp>
      <p:sp>
        <p:nvSpPr>
          <p:cNvPr id="20" name="TextBox 20"/>
          <p:cNvSpPr txBox="1"/>
          <p:nvPr/>
        </p:nvSpPr>
        <p:spPr>
          <a:xfrm>
            <a:off x="10863775" y="3409760"/>
            <a:ext cx="5510074" cy="1159869"/>
          </a:xfrm>
          <a:prstGeom prst="rect">
            <a:avLst/>
          </a:prstGeom>
        </p:spPr>
        <p:txBody>
          <a:bodyPr lIns="0" tIns="0" rIns="0" bIns="0" rtlCol="0" anchor="t">
            <a:spAutoFit/>
          </a:bodyPr>
          <a:lstStyle/>
          <a:p>
            <a:pPr algn="l">
              <a:lnSpc>
                <a:spcPts val="4570"/>
              </a:lnSpc>
            </a:pPr>
            <a:r>
              <a:rPr lang="en-US" sz="4231" b="1">
                <a:solidFill>
                  <a:srgbClr val="171FD0"/>
                </a:solidFill>
                <a:latin typeface="Montserrat Bold"/>
                <a:ea typeface="Montserrat Bold"/>
                <a:cs typeface="Montserrat Bold"/>
                <a:sym typeface="Montserrat Bold"/>
              </a:rPr>
              <a:t>Ajout de nouvelles fonctionnalité</a:t>
            </a:r>
          </a:p>
        </p:txBody>
      </p:sp>
      <p:sp>
        <p:nvSpPr>
          <p:cNvPr id="21" name="TextBox 21"/>
          <p:cNvSpPr txBox="1"/>
          <p:nvPr/>
        </p:nvSpPr>
        <p:spPr>
          <a:xfrm>
            <a:off x="10863775" y="5332814"/>
            <a:ext cx="5510074" cy="1769715"/>
          </a:xfrm>
          <a:prstGeom prst="rect">
            <a:avLst/>
          </a:prstGeom>
        </p:spPr>
        <p:txBody>
          <a:bodyPr lIns="0" tIns="0" rIns="0" bIns="0" rtlCol="0" anchor="t">
            <a:spAutoFit/>
          </a:bodyPr>
          <a:lstStyle/>
          <a:p>
            <a:pPr algn="l">
              <a:lnSpc>
                <a:spcPts val="4570"/>
              </a:lnSpc>
            </a:pPr>
            <a:r>
              <a:rPr lang="en-US" sz="4231" b="1" dirty="0" err="1">
                <a:solidFill>
                  <a:srgbClr val="171FD0"/>
                </a:solidFill>
                <a:latin typeface="Montserrat Bold"/>
                <a:ea typeface="Montserrat Bold"/>
                <a:cs typeface="Montserrat Bold"/>
                <a:sym typeface="Montserrat Bold"/>
              </a:rPr>
              <a:t>Amélioration</a:t>
            </a:r>
            <a:r>
              <a:rPr lang="en-US" sz="4231" b="1" dirty="0">
                <a:solidFill>
                  <a:srgbClr val="171FD0"/>
                </a:solidFill>
                <a:latin typeface="Montserrat Bold"/>
                <a:ea typeface="Montserrat Bold"/>
                <a:cs typeface="Montserrat Bold"/>
                <a:sym typeface="Montserrat Bold"/>
              </a:rPr>
              <a:t> de </a:t>
            </a:r>
            <a:r>
              <a:rPr lang="en-US" sz="4231" b="1" dirty="0" err="1">
                <a:solidFill>
                  <a:srgbClr val="171FD0"/>
                </a:solidFill>
                <a:latin typeface="Montserrat Bold"/>
                <a:ea typeface="Montserrat Bold"/>
                <a:cs typeface="Montserrat Bold"/>
                <a:sym typeface="Montserrat Bold"/>
              </a:rPr>
              <a:t>l’interface</a:t>
            </a:r>
            <a:r>
              <a:rPr lang="en-US" sz="4231" b="1" dirty="0">
                <a:solidFill>
                  <a:srgbClr val="171FD0"/>
                </a:solidFill>
                <a:latin typeface="Montserrat Bold"/>
                <a:ea typeface="Montserrat Bold"/>
                <a:cs typeface="Montserrat Bold"/>
                <a:sym typeface="Montserrat Bold"/>
              </a:rPr>
              <a:t> </a:t>
            </a:r>
            <a:r>
              <a:rPr lang="en-US" sz="4231" b="1" dirty="0" err="1">
                <a:solidFill>
                  <a:srgbClr val="171FD0"/>
                </a:solidFill>
                <a:latin typeface="Montserrat Bold"/>
                <a:ea typeface="Montserrat Bold"/>
                <a:cs typeface="Montserrat Bold"/>
                <a:sym typeface="Montserrat Bold"/>
              </a:rPr>
              <a:t>utilisateur</a:t>
            </a:r>
            <a:endParaRPr lang="en-US" sz="4231" b="1" dirty="0">
              <a:solidFill>
                <a:srgbClr val="171FD0"/>
              </a:solidFill>
              <a:latin typeface="Montserrat Bold"/>
              <a:ea typeface="Montserrat Bold"/>
              <a:cs typeface="Montserrat Bold"/>
              <a:sym typeface="Montserrat Bold"/>
            </a:endParaRPr>
          </a:p>
        </p:txBody>
      </p:sp>
      <p:sp>
        <p:nvSpPr>
          <p:cNvPr id="22" name="TextBox 22"/>
          <p:cNvSpPr txBox="1"/>
          <p:nvPr/>
        </p:nvSpPr>
        <p:spPr>
          <a:xfrm>
            <a:off x="10863775" y="7827369"/>
            <a:ext cx="5510074" cy="1159869"/>
          </a:xfrm>
          <a:prstGeom prst="rect">
            <a:avLst/>
          </a:prstGeom>
        </p:spPr>
        <p:txBody>
          <a:bodyPr lIns="0" tIns="0" rIns="0" bIns="0" rtlCol="0" anchor="t">
            <a:spAutoFit/>
          </a:bodyPr>
          <a:lstStyle/>
          <a:p>
            <a:pPr algn="l">
              <a:lnSpc>
                <a:spcPts val="4570"/>
              </a:lnSpc>
            </a:pPr>
            <a:r>
              <a:rPr lang="en-US" sz="4231" b="1">
                <a:solidFill>
                  <a:srgbClr val="171FD0"/>
                </a:solidFill>
                <a:latin typeface="Montserrat Bold"/>
                <a:ea typeface="Montserrat Bold"/>
                <a:cs typeface="Montserrat Bold"/>
                <a:sym typeface="Montserrat Bold"/>
              </a:rPr>
              <a:t>Renforcement de la sécurité</a:t>
            </a:r>
          </a:p>
        </p:txBody>
      </p:sp>
      <p:sp>
        <p:nvSpPr>
          <p:cNvPr id="23" name="TextBox 23"/>
          <p:cNvSpPr txBox="1"/>
          <p:nvPr/>
        </p:nvSpPr>
        <p:spPr>
          <a:xfrm>
            <a:off x="10999208" y="1676722"/>
            <a:ext cx="4393406" cy="887095"/>
          </a:xfrm>
          <a:prstGeom prst="rect">
            <a:avLst/>
          </a:prstGeom>
        </p:spPr>
        <p:txBody>
          <a:bodyPr lIns="0" tIns="0" rIns="0" bIns="0" rtlCol="0" anchor="t">
            <a:spAutoFit/>
          </a:bodyPr>
          <a:lstStyle/>
          <a:p>
            <a:pPr algn="ctr">
              <a:lnSpc>
                <a:spcPts val="7279"/>
              </a:lnSpc>
            </a:pPr>
            <a:r>
              <a:rPr lang="en-US" sz="5199" b="1" i="1">
                <a:solidFill>
                  <a:srgbClr val="171FD0"/>
                </a:solidFill>
                <a:latin typeface="Open Sans Bold Italics"/>
                <a:ea typeface="Open Sans Bold Italics"/>
                <a:cs typeface="Open Sans Bold Italics"/>
                <a:sym typeface="Open Sans Bold Italics"/>
              </a:rPr>
              <a:t>Améliorations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TotalTime>
  <Words>353</Words>
  <Application>Microsoft Office PowerPoint</Application>
  <PresentationFormat>Personnalisé</PresentationFormat>
  <Paragraphs>41</Paragraphs>
  <Slides>10</Slides>
  <Notes>0</Notes>
  <HiddenSlides>0</HiddenSlides>
  <MMClips>0</MMClips>
  <ScaleCrop>false</ScaleCrop>
  <HeadingPairs>
    <vt:vector size="6" baseType="variant">
      <vt:variant>
        <vt:lpstr>Polices utilisées</vt:lpstr>
      </vt:variant>
      <vt:variant>
        <vt:i4>10</vt:i4>
      </vt:variant>
      <vt:variant>
        <vt:lpstr>Thème</vt:lpstr>
      </vt:variant>
      <vt:variant>
        <vt:i4>1</vt:i4>
      </vt:variant>
      <vt:variant>
        <vt:lpstr>Titres des diapositives</vt:lpstr>
      </vt:variant>
      <vt:variant>
        <vt:i4>10</vt:i4>
      </vt:variant>
    </vt:vector>
  </HeadingPairs>
  <TitlesOfParts>
    <vt:vector size="21" baseType="lpstr">
      <vt:lpstr>Montserrat Medium Italics</vt:lpstr>
      <vt:lpstr>Calibri</vt:lpstr>
      <vt:lpstr>Open Sans Italics</vt:lpstr>
      <vt:lpstr>Open Sans</vt:lpstr>
      <vt:lpstr>Open Sans Bold Italics</vt:lpstr>
      <vt:lpstr>Montserrat Medium</vt:lpstr>
      <vt:lpstr>Montserrat Bold</vt:lpstr>
      <vt:lpstr>Arial</vt:lpstr>
      <vt:lpstr>Montserrat</vt:lpstr>
      <vt:lpstr>Open Sans Bold</vt:lpstr>
      <vt:lpstr>Office Theme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de projet entreprise moderne dégradé bleu</dc:title>
  <dc:creator>Pro</dc:creator>
  <cp:lastModifiedBy>Ndeye Maïmouna Diop</cp:lastModifiedBy>
  <cp:revision>6</cp:revision>
  <dcterms:created xsi:type="dcterms:W3CDTF">2006-08-16T00:00:00Z</dcterms:created>
  <dcterms:modified xsi:type="dcterms:W3CDTF">2024-10-07T11:34:20Z</dcterms:modified>
  <dc:identifier>DAGSzS757gs</dc:identifier>
</cp:coreProperties>
</file>

<file path=docProps/thumbnail.jpeg>
</file>